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</p:sldMasterIdLst>
  <p:notesMasterIdLst>
    <p:notesMasterId r:id="rId39"/>
  </p:notesMasterIdLst>
  <p:sldIdLst>
    <p:sldId id="332" r:id="rId5"/>
    <p:sldId id="259" r:id="rId6"/>
    <p:sldId id="260" r:id="rId7"/>
    <p:sldId id="438" r:id="rId8"/>
    <p:sldId id="439" r:id="rId9"/>
    <p:sldId id="458" r:id="rId10"/>
    <p:sldId id="323" r:id="rId11"/>
    <p:sldId id="436" r:id="rId12"/>
    <p:sldId id="352" r:id="rId13"/>
    <p:sldId id="460" r:id="rId14"/>
    <p:sldId id="459" r:id="rId15"/>
    <p:sldId id="462" r:id="rId16"/>
    <p:sldId id="464" r:id="rId17"/>
    <p:sldId id="465" r:id="rId18"/>
    <p:sldId id="466" r:id="rId19"/>
    <p:sldId id="463" r:id="rId20"/>
    <p:sldId id="467" r:id="rId21"/>
    <p:sldId id="468" r:id="rId22"/>
    <p:sldId id="469" r:id="rId23"/>
    <p:sldId id="470" r:id="rId24"/>
    <p:sldId id="471" r:id="rId25"/>
    <p:sldId id="472" r:id="rId26"/>
    <p:sldId id="473" r:id="rId27"/>
    <p:sldId id="474" r:id="rId28"/>
    <p:sldId id="475" r:id="rId29"/>
    <p:sldId id="476" r:id="rId30"/>
    <p:sldId id="477" r:id="rId31"/>
    <p:sldId id="478" r:id="rId32"/>
    <p:sldId id="479" r:id="rId33"/>
    <p:sldId id="480" r:id="rId34"/>
    <p:sldId id="481" r:id="rId35"/>
    <p:sldId id="482" r:id="rId36"/>
    <p:sldId id="483" r:id="rId37"/>
    <p:sldId id="284" r:id="rId3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0"/>
    </p:embeddedFont>
    <p:embeddedFont>
      <p:font typeface="Merriweather" pitchFamily="2" charset="77"/>
      <p:regular r:id="rId41"/>
      <p:bold r:id="rId42"/>
      <p:italic r:id="rId43"/>
      <p:boldItalic r:id="rId44"/>
    </p:embeddedFont>
    <p:embeddedFont>
      <p:font typeface="Merriweather Black" pitchFamily="2" charset="77"/>
      <p:bold r:id="rId45"/>
      <p:italic r:id="rId46"/>
      <p:boldItalic r:id="rId47"/>
    </p:embeddedFont>
    <p:embeddedFont>
      <p:font typeface="Spectral" panose="02020502060000000000" pitchFamily="18" charset="77"/>
      <p:regular r:id="rId48"/>
      <p:bold r:id="rId49"/>
      <p:italic r:id="rId50"/>
      <p:boldItalic r:id="rId51"/>
    </p:embeddedFont>
    <p:embeddedFont>
      <p:font typeface="Spectral Light" panose="020F050202020403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22B902-2256-0B0D-D34C-7ED48DB08920}" v="5" dt="2024-10-14T14:05:48.908"/>
    <p1510:client id="{5EEFF53E-3516-410E-8561-C8AD52FF1C81}" v="6" dt="2024-10-14T09:41:26.793"/>
    <p1510:client id="{C7B931E5-A5E3-8F0B-C9F4-EF2F88C80BC1}" v="3" dt="2024-10-15T13:28:03.520"/>
    <p1510:client id="{F55B5ACE-0A63-4840-9732-7CC127368099}" v="4" dt="2024-10-14T09:49:41.020"/>
  </p1510:revLst>
</p1510:revInfo>
</file>

<file path=ppt/tableStyles.xml><?xml version="1.0" encoding="utf-8"?>
<a:tblStyleLst xmlns:a="http://schemas.openxmlformats.org/drawingml/2006/main" def="{8E613FF8-4EB2-4734-8CC8-9E79C4818E73}">
  <a:tblStyle styleId="{8E613FF8-4EB2-4734-8CC8-9E79C4818E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3"/>
    <p:restoredTop sz="94254"/>
  </p:normalViewPr>
  <p:slideViewPr>
    <p:cSldViewPr snapToGrid="0">
      <p:cViewPr>
        <p:scale>
          <a:sx n="317" d="100"/>
          <a:sy n="317" d="100"/>
        </p:scale>
        <p:origin x="2136" y="4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FIA MARIA VULTUR" userId="S::sofia.vultur@s.unibuc.ro::6c7158df-1e76-4490-a8ad-29ce599c3ba2" providerId="AD" clId="Web-{63731BED-BB5E-4001-9779-484298527014}"/>
    <pc:docChg chg="modSld">
      <pc:chgData name="SOFIA MARIA VULTUR" userId="S::sofia.vultur@s.unibuc.ro::6c7158df-1e76-4490-a8ad-29ce599c3ba2" providerId="AD" clId="Web-{63731BED-BB5E-4001-9779-484298527014}" dt="2023-02-05T21:40:26.292" v="0" actId="1076"/>
      <pc:docMkLst>
        <pc:docMk/>
      </pc:docMkLst>
      <pc:sldChg chg="modSp">
        <pc:chgData name="SOFIA MARIA VULTUR" userId="S::sofia.vultur@s.unibuc.ro::6c7158df-1e76-4490-a8ad-29ce599c3ba2" providerId="AD" clId="Web-{63731BED-BB5E-4001-9779-484298527014}" dt="2023-02-05T21:40:26.292" v="0" actId="1076"/>
        <pc:sldMkLst>
          <pc:docMk/>
          <pc:sldMk cId="3261636102" sldId="327"/>
        </pc:sldMkLst>
        <pc:spChg chg="mod">
          <ac:chgData name="SOFIA MARIA VULTUR" userId="S::sofia.vultur@s.unibuc.ro::6c7158df-1e76-4490-a8ad-29ce599c3ba2" providerId="AD" clId="Web-{63731BED-BB5E-4001-9779-484298527014}" dt="2023-02-05T21:40:26.292" v="0" actId="1076"/>
          <ac:spMkLst>
            <pc:docMk/>
            <pc:sldMk cId="3261636102" sldId="327"/>
            <ac:spMk id="3" creationId="{291B36AB-2BC4-428A-6357-8AA069095418}"/>
          </ac:spMkLst>
        </pc:spChg>
      </pc:sldChg>
    </pc:docChg>
  </pc:docChgLst>
  <pc:docChgLst>
    <pc:chgData name="MIHAI GRIGORE" userId="S::mihai.grigore1@s.unibuc.ro::d086a1d6-5462-4979-abc6-1c81b0fc9ea8" providerId="AD" clId="Web-{0D22B902-2256-0B0D-D34C-7ED48DB08920}"/>
    <pc:docChg chg="modSld">
      <pc:chgData name="MIHAI GRIGORE" userId="S::mihai.grigore1@s.unibuc.ro::d086a1d6-5462-4979-abc6-1c81b0fc9ea8" providerId="AD" clId="Web-{0D22B902-2256-0B0D-D34C-7ED48DB08920}" dt="2024-10-14T14:05:48.908" v="4" actId="1076"/>
      <pc:docMkLst>
        <pc:docMk/>
      </pc:docMkLst>
      <pc:sldChg chg="modSp">
        <pc:chgData name="MIHAI GRIGORE" userId="S::mihai.grigore1@s.unibuc.ro::d086a1d6-5462-4979-abc6-1c81b0fc9ea8" providerId="AD" clId="Web-{0D22B902-2256-0B0D-D34C-7ED48DB08920}" dt="2024-10-14T14:05:48.908" v="4" actId="1076"/>
        <pc:sldMkLst>
          <pc:docMk/>
          <pc:sldMk cId="3261636102" sldId="327"/>
        </pc:sldMkLst>
        <pc:spChg chg="mod">
          <ac:chgData name="MIHAI GRIGORE" userId="S::mihai.grigore1@s.unibuc.ro::d086a1d6-5462-4979-abc6-1c81b0fc9ea8" providerId="AD" clId="Web-{0D22B902-2256-0B0D-D34C-7ED48DB08920}" dt="2024-10-14T14:05:48.908" v="4" actId="1076"/>
          <ac:spMkLst>
            <pc:docMk/>
            <pc:sldMk cId="3261636102" sldId="327"/>
            <ac:spMk id="3" creationId="{291B36AB-2BC4-428A-6357-8AA069095418}"/>
          </ac:spMkLst>
        </pc:spChg>
      </pc:sldChg>
      <pc:sldChg chg="modSp">
        <pc:chgData name="MIHAI GRIGORE" userId="S::mihai.grigore1@s.unibuc.ro::d086a1d6-5462-4979-abc6-1c81b0fc9ea8" providerId="AD" clId="Web-{0D22B902-2256-0B0D-D34C-7ED48DB08920}" dt="2024-10-14T14:03:22.794" v="2" actId="1076"/>
        <pc:sldMkLst>
          <pc:docMk/>
          <pc:sldMk cId="2574459133" sldId="330"/>
        </pc:sldMkLst>
        <pc:spChg chg="mod">
          <ac:chgData name="MIHAI GRIGORE" userId="S::mihai.grigore1@s.unibuc.ro::d086a1d6-5462-4979-abc6-1c81b0fc9ea8" providerId="AD" clId="Web-{0D22B902-2256-0B0D-D34C-7ED48DB08920}" dt="2024-10-14T14:03:22.794" v="2" actId="1076"/>
          <ac:spMkLst>
            <pc:docMk/>
            <pc:sldMk cId="2574459133" sldId="330"/>
            <ac:spMk id="3" creationId="{291B36AB-2BC4-428A-6357-8AA069095418}"/>
          </ac:spMkLst>
        </pc:spChg>
      </pc:sldChg>
    </pc:docChg>
  </pc:docChgLst>
  <pc:docChgLst>
    <pc:chgData name="STEFAN IORDACHE" userId="S::stefan.iordache10@s.unibuc.ro::9dd8811d-5cc1-4677-ba15-8e8defdbcdf9" providerId="AD" clId="Web-{5EEFF53E-3516-410E-8561-C8AD52FF1C81}"/>
    <pc:docChg chg="modSld">
      <pc:chgData name="STEFAN IORDACHE" userId="S::stefan.iordache10@s.unibuc.ro::9dd8811d-5cc1-4677-ba15-8e8defdbcdf9" providerId="AD" clId="Web-{5EEFF53E-3516-410E-8561-C8AD52FF1C81}" dt="2024-10-14T09:41:26.793" v="4" actId="1076"/>
      <pc:docMkLst>
        <pc:docMk/>
      </pc:docMkLst>
      <pc:sldChg chg="modSp">
        <pc:chgData name="STEFAN IORDACHE" userId="S::stefan.iordache10@s.unibuc.ro::9dd8811d-5cc1-4677-ba15-8e8defdbcdf9" providerId="AD" clId="Web-{5EEFF53E-3516-410E-8561-C8AD52FF1C81}" dt="2024-10-14T09:32:58.386" v="3" actId="20577"/>
        <pc:sldMkLst>
          <pc:docMk/>
          <pc:sldMk cId="0" sldId="256"/>
        </pc:sldMkLst>
        <pc:spChg chg="mod">
          <ac:chgData name="STEFAN IORDACHE" userId="S::stefan.iordache10@s.unibuc.ro::9dd8811d-5cc1-4677-ba15-8e8defdbcdf9" providerId="AD" clId="Web-{5EEFF53E-3516-410E-8561-C8AD52FF1C81}" dt="2024-10-14T09:32:58.386" v="3" actId="20577"/>
          <ac:spMkLst>
            <pc:docMk/>
            <pc:sldMk cId="0" sldId="256"/>
            <ac:spMk id="2080" creationId="{00000000-0000-0000-0000-000000000000}"/>
          </ac:spMkLst>
        </pc:spChg>
      </pc:sldChg>
      <pc:sldChg chg="modSp">
        <pc:chgData name="STEFAN IORDACHE" userId="S::stefan.iordache10@s.unibuc.ro::9dd8811d-5cc1-4677-ba15-8e8defdbcdf9" providerId="AD" clId="Web-{5EEFF53E-3516-410E-8561-C8AD52FF1C81}" dt="2024-10-14T09:41:26.793" v="4" actId="1076"/>
        <pc:sldMkLst>
          <pc:docMk/>
          <pc:sldMk cId="2400012068" sldId="322"/>
        </pc:sldMkLst>
        <pc:spChg chg="mod">
          <ac:chgData name="STEFAN IORDACHE" userId="S::stefan.iordache10@s.unibuc.ro::9dd8811d-5cc1-4677-ba15-8e8defdbcdf9" providerId="AD" clId="Web-{5EEFF53E-3516-410E-8561-C8AD52FF1C81}" dt="2024-10-14T09:41:26.793" v="4" actId="1076"/>
          <ac:spMkLst>
            <pc:docMk/>
            <pc:sldMk cId="2400012068" sldId="322"/>
            <ac:spMk id="2" creationId="{B9CA8832-B04E-3F6F-64C4-188FD1EA8517}"/>
          </ac:spMkLst>
        </pc:spChg>
      </pc:sldChg>
    </pc:docChg>
  </pc:docChgLst>
  <pc:docChgLst>
    <pc:chgData name="STEFAN IORDACHE" userId="S::stefan.iordache10@s.unibuc.ro::9dd8811d-5cc1-4677-ba15-8e8defdbcdf9" providerId="AD" clId="Web-{F55B5ACE-0A63-4840-9732-7CC127368099}"/>
    <pc:docChg chg="delSld modSld">
      <pc:chgData name="STEFAN IORDACHE" userId="S::stefan.iordache10@s.unibuc.ro::9dd8811d-5cc1-4677-ba15-8e8defdbcdf9" providerId="AD" clId="Web-{F55B5ACE-0A63-4840-9732-7CC127368099}" dt="2024-10-14T09:49:41.020" v="3" actId="20577"/>
      <pc:docMkLst>
        <pc:docMk/>
      </pc:docMkLst>
      <pc:sldChg chg="del">
        <pc:chgData name="STEFAN IORDACHE" userId="S::stefan.iordache10@s.unibuc.ro::9dd8811d-5cc1-4677-ba15-8e8defdbcdf9" providerId="AD" clId="Web-{F55B5ACE-0A63-4840-9732-7CC127368099}" dt="2024-10-14T09:43:01.258" v="0"/>
        <pc:sldMkLst>
          <pc:docMk/>
          <pc:sldMk cId="1113113595" sldId="326"/>
        </pc:sldMkLst>
      </pc:sldChg>
      <pc:sldChg chg="modSp">
        <pc:chgData name="STEFAN IORDACHE" userId="S::stefan.iordache10@s.unibuc.ro::9dd8811d-5cc1-4677-ba15-8e8defdbcdf9" providerId="AD" clId="Web-{F55B5ACE-0A63-4840-9732-7CC127368099}" dt="2024-10-14T09:49:41.020" v="3" actId="20577"/>
        <pc:sldMkLst>
          <pc:docMk/>
          <pc:sldMk cId="0" sldId="331"/>
        </pc:sldMkLst>
        <pc:spChg chg="mod">
          <ac:chgData name="STEFAN IORDACHE" userId="S::stefan.iordache10@s.unibuc.ro::9dd8811d-5cc1-4677-ba15-8e8defdbcdf9" providerId="AD" clId="Web-{F55B5ACE-0A63-4840-9732-7CC127368099}" dt="2024-10-14T09:49:41.020" v="3" actId="20577"/>
          <ac:spMkLst>
            <pc:docMk/>
            <pc:sldMk cId="0" sldId="331"/>
            <ac:spMk id="2989" creationId="{00000000-0000-0000-0000-000000000000}"/>
          </ac:spMkLst>
        </pc:spChg>
      </pc:sldChg>
    </pc:docChg>
  </pc:docChgLst>
  <pc:docChgLst>
    <pc:chgData name="OCTAVIAN ANDREI MACELARU" userId="S::octavian-andrei.macelaru@s.unibuc.ro::44fc2c80-4820-461b-97b8-22b51db84c76" providerId="AD" clId="Web-{C7B931E5-A5E3-8F0B-C9F4-EF2F88C80BC1}"/>
    <pc:docChg chg="modSld">
      <pc:chgData name="OCTAVIAN ANDREI MACELARU" userId="S::octavian-andrei.macelaru@s.unibuc.ro::44fc2c80-4820-461b-97b8-22b51db84c76" providerId="AD" clId="Web-{C7B931E5-A5E3-8F0B-C9F4-EF2F88C80BC1}" dt="2024-10-15T13:28:01.598" v="1" actId="20577"/>
      <pc:docMkLst>
        <pc:docMk/>
      </pc:docMkLst>
      <pc:sldChg chg="modSp">
        <pc:chgData name="OCTAVIAN ANDREI MACELARU" userId="S::octavian-andrei.macelaru@s.unibuc.ro::44fc2c80-4820-461b-97b8-22b51db84c76" providerId="AD" clId="Web-{C7B931E5-A5E3-8F0B-C9F4-EF2F88C80BC1}" dt="2024-10-15T13:28:01.598" v="1" actId="20577"/>
        <pc:sldMkLst>
          <pc:docMk/>
          <pc:sldMk cId="0" sldId="260"/>
        </pc:sldMkLst>
        <pc:spChg chg="mod">
          <ac:chgData name="OCTAVIAN ANDREI MACELARU" userId="S::octavian-andrei.macelaru@s.unibuc.ro::44fc2c80-4820-461b-97b8-22b51db84c76" providerId="AD" clId="Web-{C7B931E5-A5E3-8F0B-C9F4-EF2F88C80BC1}" dt="2024-10-15T13:28:01.598" v="1" actId="20577"/>
          <ac:spMkLst>
            <pc:docMk/>
            <pc:sldMk cId="0" sldId="260"/>
            <ac:spMk id="2191" creationId="{00000000-0000-0000-0000-000000000000}"/>
          </ac:spMkLst>
        </pc:spChg>
      </pc:sldChg>
    </pc:docChg>
  </pc:docChgLst>
  <pc:docChgLst>
    <pc:chgData name="IULIAN ROBERT ROMAN" userId="S::iulian.roman@s.unibuc.ro::d336a366-996d-4a57-8b6f-68e4eb3c3f73" providerId="AD" clId="Web-{627CA9EA-00CB-40F5-90A7-35DF55141584}"/>
    <pc:docChg chg="modSld">
      <pc:chgData name="IULIAN ROBERT ROMAN" userId="S::iulian.roman@s.unibuc.ro::d336a366-996d-4a57-8b6f-68e4eb3c3f73" providerId="AD" clId="Web-{627CA9EA-00CB-40F5-90A7-35DF55141584}" dt="2023-05-11T17:05:09.923" v="2" actId="1076"/>
      <pc:docMkLst>
        <pc:docMk/>
      </pc:docMkLst>
      <pc:sldChg chg="modSp">
        <pc:chgData name="IULIAN ROBERT ROMAN" userId="S::iulian.roman@s.unibuc.ro::d336a366-996d-4a57-8b6f-68e4eb3c3f73" providerId="AD" clId="Web-{627CA9EA-00CB-40F5-90A7-35DF55141584}" dt="2023-05-11T17:05:09.923" v="2" actId="1076"/>
        <pc:sldMkLst>
          <pc:docMk/>
          <pc:sldMk cId="2335724577" sldId="321"/>
        </pc:sldMkLst>
        <pc:spChg chg="mod">
          <ac:chgData name="IULIAN ROBERT ROMAN" userId="S::iulian.roman@s.unibuc.ro::d336a366-996d-4a57-8b6f-68e4eb3c3f73" providerId="AD" clId="Web-{627CA9EA-00CB-40F5-90A7-35DF55141584}" dt="2023-05-11T17:05:09.923" v="2" actId="1076"/>
          <ac:spMkLst>
            <pc:docMk/>
            <pc:sldMk cId="2335724577" sldId="321"/>
            <ac:spMk id="2" creationId="{4B1FC6B7-80D2-C09C-7BEC-750E32DD868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F4175FA4-3266-E9BF-A59D-F7305CA46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>
            <a:extLst>
              <a:ext uri="{FF2B5EF4-FFF2-40B4-BE49-F238E27FC236}">
                <a16:creationId xmlns:a16="http://schemas.microsoft.com/office/drawing/2014/main" id="{0BE8C189-A5BB-9738-6C02-9F9220B1BF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>
            <a:extLst>
              <a:ext uri="{FF2B5EF4-FFF2-40B4-BE49-F238E27FC236}">
                <a16:creationId xmlns:a16="http://schemas.microsoft.com/office/drawing/2014/main" id="{8D76F670-D787-575A-F982-029806AF23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370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9493A82B-44A5-73F7-4203-8D6AB91C2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>
            <a:extLst>
              <a:ext uri="{FF2B5EF4-FFF2-40B4-BE49-F238E27FC236}">
                <a16:creationId xmlns:a16="http://schemas.microsoft.com/office/drawing/2014/main" id="{46BD79E6-8C59-AD30-7376-5F71EFFD68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>
            <a:extLst>
              <a:ext uri="{FF2B5EF4-FFF2-40B4-BE49-F238E27FC236}">
                <a16:creationId xmlns:a16="http://schemas.microsoft.com/office/drawing/2014/main" id="{33954656-E71D-16B6-D559-581BF3A15C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4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35F4E4CF-C53A-B957-28A6-595ED982A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>
            <a:extLst>
              <a:ext uri="{FF2B5EF4-FFF2-40B4-BE49-F238E27FC236}">
                <a16:creationId xmlns:a16="http://schemas.microsoft.com/office/drawing/2014/main" id="{21E42C9C-F9ED-52E9-3EDC-CFC2BEE5BF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>
            <a:extLst>
              <a:ext uri="{FF2B5EF4-FFF2-40B4-BE49-F238E27FC236}">
                <a16:creationId xmlns:a16="http://schemas.microsoft.com/office/drawing/2014/main" id="{D20B7E92-A018-CD49-3281-7BDE74AF9D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265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D726DA69-DEB1-2B13-7686-8FD74E05B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>
            <a:extLst>
              <a:ext uri="{FF2B5EF4-FFF2-40B4-BE49-F238E27FC236}">
                <a16:creationId xmlns:a16="http://schemas.microsoft.com/office/drawing/2014/main" id="{DD1DF111-B024-D85B-2EBA-E64212127B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>
            <a:extLst>
              <a:ext uri="{FF2B5EF4-FFF2-40B4-BE49-F238E27FC236}">
                <a16:creationId xmlns:a16="http://schemas.microsoft.com/office/drawing/2014/main" id="{770DF610-B20D-E98C-FC6D-3EF0EAA283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095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9A955989-05BE-3EEE-9193-28BCFCD32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>
            <a:extLst>
              <a:ext uri="{FF2B5EF4-FFF2-40B4-BE49-F238E27FC236}">
                <a16:creationId xmlns:a16="http://schemas.microsoft.com/office/drawing/2014/main" id="{CBFB9F7F-BE50-65EA-900C-7957E47A26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>
            <a:extLst>
              <a:ext uri="{FF2B5EF4-FFF2-40B4-BE49-F238E27FC236}">
                <a16:creationId xmlns:a16="http://schemas.microsoft.com/office/drawing/2014/main" id="{B554799A-847D-71A8-DCC3-3A2B34BB67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831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5F743EDD-F378-C766-130E-04C1A5325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>
            <a:extLst>
              <a:ext uri="{FF2B5EF4-FFF2-40B4-BE49-F238E27FC236}">
                <a16:creationId xmlns:a16="http://schemas.microsoft.com/office/drawing/2014/main" id="{1C812FE6-49CA-C2A8-729F-4C4D694A7D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>
            <a:extLst>
              <a:ext uri="{FF2B5EF4-FFF2-40B4-BE49-F238E27FC236}">
                <a16:creationId xmlns:a16="http://schemas.microsoft.com/office/drawing/2014/main" id="{A00B2D62-88C4-28A4-FA7A-7659C188EF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846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D5A32DDC-3011-B0A1-097E-328FEE44A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>
            <a:extLst>
              <a:ext uri="{FF2B5EF4-FFF2-40B4-BE49-F238E27FC236}">
                <a16:creationId xmlns:a16="http://schemas.microsoft.com/office/drawing/2014/main" id="{37E263B5-21FD-E6C9-9D1D-AB9C5B6314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>
            <a:extLst>
              <a:ext uri="{FF2B5EF4-FFF2-40B4-BE49-F238E27FC236}">
                <a16:creationId xmlns:a16="http://schemas.microsoft.com/office/drawing/2014/main" id="{BF84A38C-1AE7-1584-E8CB-56AB210C15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196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46220AB7-CBED-A0FF-55B8-3535B54D1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>
            <a:extLst>
              <a:ext uri="{FF2B5EF4-FFF2-40B4-BE49-F238E27FC236}">
                <a16:creationId xmlns:a16="http://schemas.microsoft.com/office/drawing/2014/main" id="{F5F2C339-96B4-2EF7-4CD2-58465A7346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>
            <a:extLst>
              <a:ext uri="{FF2B5EF4-FFF2-40B4-BE49-F238E27FC236}">
                <a16:creationId xmlns:a16="http://schemas.microsoft.com/office/drawing/2014/main" id="{CB9C1F95-D967-9D07-BE38-DB94368384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615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4DAA79D1-CD78-10B2-D52E-B1C3E39BD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>
            <a:extLst>
              <a:ext uri="{FF2B5EF4-FFF2-40B4-BE49-F238E27FC236}">
                <a16:creationId xmlns:a16="http://schemas.microsoft.com/office/drawing/2014/main" id="{68EB8FE8-31C1-1D69-9036-E3038450DF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>
            <a:extLst>
              <a:ext uri="{FF2B5EF4-FFF2-40B4-BE49-F238E27FC236}">
                <a16:creationId xmlns:a16="http://schemas.microsoft.com/office/drawing/2014/main" id="{ED5CA06A-D850-DA96-BBB9-A7CA88DA73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1714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72EA4697-9C61-79EB-B568-915CCA63C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>
            <a:extLst>
              <a:ext uri="{FF2B5EF4-FFF2-40B4-BE49-F238E27FC236}">
                <a16:creationId xmlns:a16="http://schemas.microsoft.com/office/drawing/2014/main" id="{70FDB116-521C-3833-E206-A1C6560551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>
            <a:extLst>
              <a:ext uri="{FF2B5EF4-FFF2-40B4-BE49-F238E27FC236}">
                <a16:creationId xmlns:a16="http://schemas.microsoft.com/office/drawing/2014/main" id="{F290ADE3-EEDF-5BB4-627E-CE52037915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40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131cd8db3c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131cd8db3c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338D3963-C6A0-6A0B-DF84-6BA1D46B6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>
            <a:extLst>
              <a:ext uri="{FF2B5EF4-FFF2-40B4-BE49-F238E27FC236}">
                <a16:creationId xmlns:a16="http://schemas.microsoft.com/office/drawing/2014/main" id="{AA3B85D4-9666-2630-0E15-64B0561EFC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>
            <a:extLst>
              <a:ext uri="{FF2B5EF4-FFF2-40B4-BE49-F238E27FC236}">
                <a16:creationId xmlns:a16="http://schemas.microsoft.com/office/drawing/2014/main" id="{B1561FCF-07AD-5BE6-FDFE-3B244D9FED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8081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880F1492-F72F-FF6E-BD2D-567541CAA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>
            <a:extLst>
              <a:ext uri="{FF2B5EF4-FFF2-40B4-BE49-F238E27FC236}">
                <a16:creationId xmlns:a16="http://schemas.microsoft.com/office/drawing/2014/main" id="{9BD9D8CF-06D2-91BC-EFC1-C481B27375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>
            <a:extLst>
              <a:ext uri="{FF2B5EF4-FFF2-40B4-BE49-F238E27FC236}">
                <a16:creationId xmlns:a16="http://schemas.microsoft.com/office/drawing/2014/main" id="{1A6F3DAF-B302-DB7E-4967-21B5764F48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794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B690941B-2EFA-45A2-B2A2-187CAA604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>
            <a:extLst>
              <a:ext uri="{FF2B5EF4-FFF2-40B4-BE49-F238E27FC236}">
                <a16:creationId xmlns:a16="http://schemas.microsoft.com/office/drawing/2014/main" id="{0426AF69-3ADD-364F-AF86-045AA0A36A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>
            <a:extLst>
              <a:ext uri="{FF2B5EF4-FFF2-40B4-BE49-F238E27FC236}">
                <a16:creationId xmlns:a16="http://schemas.microsoft.com/office/drawing/2014/main" id="{A1A16BDD-6EB1-0774-4C1E-0B1259F6CA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697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3566D7E4-ADBA-686A-97FC-9B992BA83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>
            <a:extLst>
              <a:ext uri="{FF2B5EF4-FFF2-40B4-BE49-F238E27FC236}">
                <a16:creationId xmlns:a16="http://schemas.microsoft.com/office/drawing/2014/main" id="{D1618EC1-FE95-FA5F-76D6-A593644333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>
            <a:extLst>
              <a:ext uri="{FF2B5EF4-FFF2-40B4-BE49-F238E27FC236}">
                <a16:creationId xmlns:a16="http://schemas.microsoft.com/office/drawing/2014/main" id="{1173C1B0-FA2C-6044-FD2D-D0D286836E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7694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DD4B9587-4460-33FB-EEF4-240AD7E19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>
            <a:extLst>
              <a:ext uri="{FF2B5EF4-FFF2-40B4-BE49-F238E27FC236}">
                <a16:creationId xmlns:a16="http://schemas.microsoft.com/office/drawing/2014/main" id="{89810A64-36B0-B742-739D-0B4EA69EFD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>
            <a:extLst>
              <a:ext uri="{FF2B5EF4-FFF2-40B4-BE49-F238E27FC236}">
                <a16:creationId xmlns:a16="http://schemas.microsoft.com/office/drawing/2014/main" id="{AE700BF9-CDC1-8D8C-8DF7-F11C79C4A7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5951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C4FC9021-BA4F-2F27-2561-72E3DD2D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>
            <a:extLst>
              <a:ext uri="{FF2B5EF4-FFF2-40B4-BE49-F238E27FC236}">
                <a16:creationId xmlns:a16="http://schemas.microsoft.com/office/drawing/2014/main" id="{707292FE-422E-7687-A2F2-8D18837CFC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>
            <a:extLst>
              <a:ext uri="{FF2B5EF4-FFF2-40B4-BE49-F238E27FC236}">
                <a16:creationId xmlns:a16="http://schemas.microsoft.com/office/drawing/2014/main" id="{D7443D4E-C986-439B-214C-7A4644BDF5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379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F9B1B843-F702-B184-5480-7A222D895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>
            <a:extLst>
              <a:ext uri="{FF2B5EF4-FFF2-40B4-BE49-F238E27FC236}">
                <a16:creationId xmlns:a16="http://schemas.microsoft.com/office/drawing/2014/main" id="{46E561F8-7B7B-C44D-C4C2-7304B45768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>
            <a:extLst>
              <a:ext uri="{FF2B5EF4-FFF2-40B4-BE49-F238E27FC236}">
                <a16:creationId xmlns:a16="http://schemas.microsoft.com/office/drawing/2014/main" id="{30BC6DF0-DBF4-A5CC-AF6B-98D3A01FE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68802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854B309B-FFF0-166E-43C2-FE576B5DF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>
            <a:extLst>
              <a:ext uri="{FF2B5EF4-FFF2-40B4-BE49-F238E27FC236}">
                <a16:creationId xmlns:a16="http://schemas.microsoft.com/office/drawing/2014/main" id="{2D5ED619-9609-05C4-A95B-BA3EEFAA61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>
            <a:extLst>
              <a:ext uri="{FF2B5EF4-FFF2-40B4-BE49-F238E27FC236}">
                <a16:creationId xmlns:a16="http://schemas.microsoft.com/office/drawing/2014/main" id="{CFD1E58F-2CEC-F379-EF6F-FFD2DCFC08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76848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E3DC947D-EBDD-75BC-9B29-12984E1D8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>
            <a:extLst>
              <a:ext uri="{FF2B5EF4-FFF2-40B4-BE49-F238E27FC236}">
                <a16:creationId xmlns:a16="http://schemas.microsoft.com/office/drawing/2014/main" id="{0C8C9819-B838-CD8E-F64A-F81AAFEBBB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>
            <a:extLst>
              <a:ext uri="{FF2B5EF4-FFF2-40B4-BE49-F238E27FC236}">
                <a16:creationId xmlns:a16="http://schemas.microsoft.com/office/drawing/2014/main" id="{B1460D11-BECC-208E-E272-501D0F6247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01006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g132c0d347fb_0_1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5" name="Google Shape;2985;g132c0d347fb_0_1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31cd8db3c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131cd8db3c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159AB04F-8123-95C8-E439-75CED0261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>
            <a:extLst>
              <a:ext uri="{FF2B5EF4-FFF2-40B4-BE49-F238E27FC236}">
                <a16:creationId xmlns:a16="http://schemas.microsoft.com/office/drawing/2014/main" id="{AC4293AE-6C3B-2C66-349D-AEED6FBD03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>
            <a:extLst>
              <a:ext uri="{FF2B5EF4-FFF2-40B4-BE49-F238E27FC236}">
                <a16:creationId xmlns:a16="http://schemas.microsoft.com/office/drawing/2014/main" id="{EE304535-21DF-B176-3A35-5A06F099B0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921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31cd8db3c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131cd8db3c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92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853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C45AC13B-CE3C-CC5D-2131-DF3250FD7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>
            <a:extLst>
              <a:ext uri="{FF2B5EF4-FFF2-40B4-BE49-F238E27FC236}">
                <a16:creationId xmlns:a16="http://schemas.microsoft.com/office/drawing/2014/main" id="{976F75D4-2CC2-2297-CE9F-973808569E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>
            <a:extLst>
              <a:ext uri="{FF2B5EF4-FFF2-40B4-BE49-F238E27FC236}">
                <a16:creationId xmlns:a16="http://schemas.microsoft.com/office/drawing/2014/main" id="{12AB99EA-08F5-0D21-ECDB-3E6DAEB876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286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47BCBCA8-EAD6-4AB5-E970-560DBA3D8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>
            <a:extLst>
              <a:ext uri="{FF2B5EF4-FFF2-40B4-BE49-F238E27FC236}">
                <a16:creationId xmlns:a16="http://schemas.microsoft.com/office/drawing/2014/main" id="{2269D5A7-2622-E5F8-520B-2B10B72D94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>
            <a:extLst>
              <a:ext uri="{FF2B5EF4-FFF2-40B4-BE49-F238E27FC236}">
                <a16:creationId xmlns:a16="http://schemas.microsoft.com/office/drawing/2014/main" id="{C789BEF0-C227-A86A-7AE8-52E9CF5950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5482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7A4D9111-E4C8-10DE-3CC3-B58E25C51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>
            <a:extLst>
              <a:ext uri="{FF2B5EF4-FFF2-40B4-BE49-F238E27FC236}">
                <a16:creationId xmlns:a16="http://schemas.microsoft.com/office/drawing/2014/main" id="{204A11FE-21E6-22E3-5896-D4429830A4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>
            <a:extLst>
              <a:ext uri="{FF2B5EF4-FFF2-40B4-BE49-F238E27FC236}">
                <a16:creationId xmlns:a16="http://schemas.microsoft.com/office/drawing/2014/main" id="{70DFB357-22FD-6733-BB83-86ED4EE455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178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2" name="Google Shape;1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" name="Google Shape;1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" name="Google Shape;1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" name="Google Shape;1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" name="Google Shape;1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" name="Google Shape;1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" name="Google Shape;1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" name="Google Shape;1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" name="Google Shape;2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" name="Google Shape;2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2" name="Google Shape;2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" name="Google Shape;2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2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" name="Google Shape;2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" name="Google Shape;2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" name="Google Shape;2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" name="Google Shape;2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" name="Google Shape;2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0" name="Google Shape;30;p2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31" name="Google Shape;3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32" name="Google Shape;3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" name="Google Shape;3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" name="Google Shape;3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" name="Google Shape;3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" name="Google Shape;3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" name="Google Shape;3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" name="Google Shape;3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" name="Google Shape;3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" name="Google Shape;4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1" name="Google Shape;4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42" name="Google Shape;4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" name="Google Shape;4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" name="Google Shape;4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" name="Google Shape;4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" name="Google Shape;4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" name="Google Shape;4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" name="Google Shape;4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" name="Google Shape;4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" name="Google Shape;50;p2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51" name="Google Shape;5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2" name="Google Shape;5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" name="Google Shape;5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" name="Google Shape;5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" name="Google Shape;5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" name="Google Shape;5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" name="Google Shape;5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" name="Google Shape;5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" name="Google Shape;5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" name="Google Shape;6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1" name="Google Shape;6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2" name="Google Shape;6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" name="Google Shape;6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" name="Google Shape;6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" name="Google Shape;6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" name="Google Shape;6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" name="Google Shape;6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" name="Google Shape;6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" name="Google Shape;6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0" name="Google Shape;70;p2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71" name="Google Shape;7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72" name="Google Shape;7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" name="Google Shape;7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" name="Google Shape;7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" name="Google Shape;7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" name="Google Shape;7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" name="Google Shape;7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" name="Google Shape;7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" name="Google Shape;7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" name="Google Shape;8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1" name="Google Shape;8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82" name="Google Shape;8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" name="Google Shape;8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" name="Google Shape;8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" name="Google Shape;8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" name="Google Shape;8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7" name="Google Shape;8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" name="Google Shape;8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9" name="Google Shape;8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90" name="Google Shape;90;p2"/>
          <p:cNvSpPr txBox="1">
            <a:spLocks noGrp="1"/>
          </p:cNvSpPr>
          <p:nvPr>
            <p:ph type="ctrTitle"/>
          </p:nvPr>
        </p:nvSpPr>
        <p:spPr>
          <a:xfrm>
            <a:off x="1340625" y="1354950"/>
            <a:ext cx="64626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1" name="Google Shape;91;p2"/>
          <p:cNvSpPr txBox="1">
            <a:spLocks noGrp="1"/>
          </p:cNvSpPr>
          <p:nvPr>
            <p:ph type="subTitle" idx="1"/>
          </p:nvPr>
        </p:nvSpPr>
        <p:spPr>
          <a:xfrm>
            <a:off x="2269900" y="3689800"/>
            <a:ext cx="4605900" cy="36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950250" y="46446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428133" y="4321796"/>
            <a:ext cx="224700" cy="219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3"/>
          <p:cNvGrpSpPr/>
          <p:nvPr/>
        </p:nvGrpSpPr>
        <p:grpSpPr>
          <a:xfrm>
            <a:off x="-151025" y="-87459"/>
            <a:ext cx="9443950" cy="5336943"/>
            <a:chOff x="1366600" y="892542"/>
            <a:chExt cx="757200" cy="649200"/>
          </a:xfrm>
        </p:grpSpPr>
        <p:grpSp>
          <p:nvGrpSpPr>
            <p:cNvPr id="96" name="Google Shape;96;p3"/>
            <p:cNvGrpSpPr/>
            <p:nvPr/>
          </p:nvGrpSpPr>
          <p:grpSpPr>
            <a:xfrm>
              <a:off x="1366600" y="892542"/>
              <a:ext cx="757199" cy="649200"/>
              <a:chOff x="1366600" y="892542"/>
              <a:chExt cx="757199" cy="649200"/>
            </a:xfrm>
          </p:grpSpPr>
          <p:cxnSp>
            <p:nvCxnSpPr>
              <p:cNvPr id="97" name="Google Shape;97;p3"/>
              <p:cNvCxnSpPr/>
              <p:nvPr/>
            </p:nvCxnSpPr>
            <p:spPr>
              <a:xfrm>
                <a:off x="13666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3"/>
              <p:cNvCxnSpPr/>
              <p:nvPr/>
            </p:nvCxnSpPr>
            <p:spPr>
              <a:xfrm>
                <a:off x="15559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99;p3"/>
              <p:cNvCxnSpPr/>
              <p:nvPr/>
            </p:nvCxnSpPr>
            <p:spPr>
              <a:xfrm>
                <a:off x="17452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3"/>
              <p:cNvCxnSpPr/>
              <p:nvPr/>
            </p:nvCxnSpPr>
            <p:spPr>
              <a:xfrm>
                <a:off x="1934499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1;p3"/>
              <p:cNvCxnSpPr/>
              <p:nvPr/>
            </p:nvCxnSpPr>
            <p:spPr>
              <a:xfrm>
                <a:off x="2123799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2" name="Google Shape;102;p3"/>
            <p:cNvGrpSpPr/>
            <p:nvPr/>
          </p:nvGrpSpPr>
          <p:grpSpPr>
            <a:xfrm>
              <a:off x="1366600" y="892542"/>
              <a:ext cx="757200" cy="645919"/>
              <a:chOff x="1366600" y="892542"/>
              <a:chExt cx="757200" cy="645919"/>
            </a:xfrm>
          </p:grpSpPr>
          <p:cxnSp>
            <p:nvCxnSpPr>
              <p:cNvPr id="103" name="Google Shape;103;p3"/>
              <p:cNvCxnSpPr/>
              <p:nvPr/>
            </p:nvCxnSpPr>
            <p:spPr>
              <a:xfrm>
                <a:off x="1366600" y="892542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3"/>
              <p:cNvCxnSpPr/>
              <p:nvPr/>
            </p:nvCxnSpPr>
            <p:spPr>
              <a:xfrm>
                <a:off x="1366600" y="1107849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" name="Google Shape;105;p3"/>
              <p:cNvCxnSpPr/>
              <p:nvPr/>
            </p:nvCxnSpPr>
            <p:spPr>
              <a:xfrm>
                <a:off x="1366600" y="1323155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" name="Google Shape;106;p3"/>
              <p:cNvCxnSpPr/>
              <p:nvPr/>
            </p:nvCxnSpPr>
            <p:spPr>
              <a:xfrm>
                <a:off x="1366600" y="1538461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7" name="Google Shape;107;p3"/>
          <p:cNvSpPr txBox="1">
            <a:spLocks noGrp="1"/>
          </p:cNvSpPr>
          <p:nvPr>
            <p:ph type="title" hasCustomPrompt="1"/>
          </p:nvPr>
        </p:nvSpPr>
        <p:spPr>
          <a:xfrm>
            <a:off x="2248150" y="539500"/>
            <a:ext cx="2298300" cy="114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3"/>
          <p:cNvSpPr txBox="1">
            <a:spLocks noGrp="1"/>
          </p:cNvSpPr>
          <p:nvPr>
            <p:ph type="title" idx="2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5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ubTitle" idx="1"/>
          </p:nvPr>
        </p:nvSpPr>
        <p:spPr>
          <a:xfrm>
            <a:off x="2242297" y="3984875"/>
            <a:ext cx="2298300" cy="58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0" name="Google Shape;110;p3"/>
          <p:cNvGrpSpPr/>
          <p:nvPr/>
        </p:nvGrpSpPr>
        <p:grpSpPr>
          <a:xfrm>
            <a:off x="431076" y="4267148"/>
            <a:ext cx="851140" cy="668466"/>
            <a:chOff x="431076" y="4267148"/>
            <a:chExt cx="851140" cy="668466"/>
          </a:xfrm>
        </p:grpSpPr>
        <p:sp>
          <p:nvSpPr>
            <p:cNvPr id="111" name="Google Shape;111;p3"/>
            <p:cNvSpPr/>
            <p:nvPr/>
          </p:nvSpPr>
          <p:spPr>
            <a:xfrm>
              <a:off x="943815" y="4267148"/>
              <a:ext cx="338400" cy="331200"/>
            </a:xfrm>
            <a:prstGeom prst="star4">
              <a:avLst>
                <a:gd name="adj" fmla="val 12500"/>
              </a:avLst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31076" y="4704914"/>
              <a:ext cx="236700" cy="2307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3"/>
          <p:cNvGrpSpPr/>
          <p:nvPr/>
        </p:nvGrpSpPr>
        <p:grpSpPr>
          <a:xfrm>
            <a:off x="7914990" y="4444025"/>
            <a:ext cx="690064" cy="329108"/>
            <a:chOff x="7740700" y="4100311"/>
            <a:chExt cx="786936" cy="604089"/>
          </a:xfrm>
        </p:grpSpPr>
        <p:grpSp>
          <p:nvGrpSpPr>
            <p:cNvPr id="114" name="Google Shape;114;p3"/>
            <p:cNvGrpSpPr/>
            <p:nvPr/>
          </p:nvGrpSpPr>
          <p:grpSpPr>
            <a:xfrm>
              <a:off x="7740700" y="4149700"/>
              <a:ext cx="737550" cy="554700"/>
              <a:chOff x="7740700" y="4149700"/>
              <a:chExt cx="737550" cy="554700"/>
            </a:xfrm>
          </p:grpSpPr>
          <p:sp>
            <p:nvSpPr>
              <p:cNvPr id="115" name="Google Shape;115;p3"/>
              <p:cNvSpPr/>
              <p:nvPr/>
            </p:nvSpPr>
            <p:spPr>
              <a:xfrm rot="5400000">
                <a:off x="7905550" y="4131700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7740700" y="4286500"/>
                <a:ext cx="86400" cy="2811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117;p3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oogle Shape;613;p13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614" name="Google Shape;614;p13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615" name="Google Shape;61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16" name="Google Shape;61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7" name="Google Shape;61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8" name="Google Shape;61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9" name="Google Shape;61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0" name="Google Shape;62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1" name="Google Shape;62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2" name="Google Shape;62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3" name="Google Shape;62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4" name="Google Shape;62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25" name="Google Shape;62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26" name="Google Shape;62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7" name="Google Shape;62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8" name="Google Shape;62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9" name="Google Shape;62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0" name="Google Shape;63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1" name="Google Shape;63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2" name="Google Shape;63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3" name="Google Shape;63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34" name="Google Shape;634;p13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635" name="Google Shape;63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36" name="Google Shape;63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7" name="Google Shape;63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8" name="Google Shape;63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9" name="Google Shape;63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0" name="Google Shape;64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1" name="Google Shape;64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2" name="Google Shape;64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3" name="Google Shape;64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4" name="Google Shape;64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45" name="Google Shape;64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46" name="Google Shape;64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7" name="Google Shape;64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8" name="Google Shape;64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9" name="Google Shape;64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0" name="Google Shape;65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1" name="Google Shape;65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2" name="Google Shape;65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3" name="Google Shape;65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54" name="Google Shape;654;p13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655" name="Google Shape;65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56" name="Google Shape;65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7" name="Google Shape;65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8" name="Google Shape;65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9" name="Google Shape;65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0" name="Google Shape;66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1" name="Google Shape;66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2" name="Google Shape;66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3" name="Google Shape;66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4" name="Google Shape;66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65" name="Google Shape;66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66" name="Google Shape;66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7" name="Google Shape;66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8" name="Google Shape;66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9" name="Google Shape;66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0" name="Google Shape;67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1" name="Google Shape;67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2" name="Google Shape;67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3" name="Google Shape;67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74" name="Google Shape;674;p13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675" name="Google Shape;67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76" name="Google Shape;67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7" name="Google Shape;67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8" name="Google Shape;67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9" name="Google Shape;67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0" name="Google Shape;68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1" name="Google Shape;68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2" name="Google Shape;68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3" name="Google Shape;68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4" name="Google Shape;68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85" name="Google Shape;68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86" name="Google Shape;68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7" name="Google Shape;68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8" name="Google Shape;68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9" name="Google Shape;68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0" name="Google Shape;69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1" name="Google Shape;69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2" name="Google Shape;69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3" name="Google Shape;69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694" name="Google Shape;694;p13"/>
          <p:cNvSpPr/>
          <p:nvPr/>
        </p:nvSpPr>
        <p:spPr>
          <a:xfrm>
            <a:off x="540475" y="1455200"/>
            <a:ext cx="8063700" cy="334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13"/>
          <p:cNvSpPr txBox="1">
            <a:spLocks noGrp="1"/>
          </p:cNvSpPr>
          <p:nvPr>
            <p:ph type="title"/>
          </p:nvPr>
        </p:nvSpPr>
        <p:spPr>
          <a:xfrm>
            <a:off x="540475" y="342800"/>
            <a:ext cx="8062200" cy="741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696" name="Google Shape;696;p13"/>
          <p:cNvSpPr txBox="1">
            <a:spLocks noGrp="1"/>
          </p:cNvSpPr>
          <p:nvPr>
            <p:ph type="subTitle" idx="1"/>
          </p:nvPr>
        </p:nvSpPr>
        <p:spPr>
          <a:xfrm>
            <a:off x="1560930" y="1560781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97" name="Google Shape;697;p13"/>
          <p:cNvSpPr txBox="1">
            <a:spLocks noGrp="1"/>
          </p:cNvSpPr>
          <p:nvPr>
            <p:ph type="subTitle" idx="2"/>
          </p:nvPr>
        </p:nvSpPr>
        <p:spPr>
          <a:xfrm>
            <a:off x="1560930" y="1926486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13"/>
          <p:cNvSpPr txBox="1">
            <a:spLocks noGrp="1"/>
          </p:cNvSpPr>
          <p:nvPr>
            <p:ph type="subTitle" idx="3"/>
          </p:nvPr>
        </p:nvSpPr>
        <p:spPr>
          <a:xfrm>
            <a:off x="1560930" y="2600306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99" name="Google Shape;699;p13"/>
          <p:cNvSpPr txBox="1">
            <a:spLocks noGrp="1"/>
          </p:cNvSpPr>
          <p:nvPr>
            <p:ph type="subTitle" idx="4"/>
          </p:nvPr>
        </p:nvSpPr>
        <p:spPr>
          <a:xfrm>
            <a:off x="1560930" y="2966011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13"/>
          <p:cNvSpPr txBox="1">
            <a:spLocks noGrp="1"/>
          </p:cNvSpPr>
          <p:nvPr>
            <p:ph type="subTitle" idx="5"/>
          </p:nvPr>
        </p:nvSpPr>
        <p:spPr>
          <a:xfrm>
            <a:off x="1560930" y="3639831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01" name="Google Shape;701;p13"/>
          <p:cNvSpPr txBox="1">
            <a:spLocks noGrp="1"/>
          </p:cNvSpPr>
          <p:nvPr>
            <p:ph type="subTitle" idx="6"/>
          </p:nvPr>
        </p:nvSpPr>
        <p:spPr>
          <a:xfrm>
            <a:off x="1560930" y="4005536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13"/>
          <p:cNvSpPr txBox="1">
            <a:spLocks noGrp="1"/>
          </p:cNvSpPr>
          <p:nvPr>
            <p:ph type="subTitle" idx="7"/>
          </p:nvPr>
        </p:nvSpPr>
        <p:spPr>
          <a:xfrm flipH="1">
            <a:off x="4745922" y="1560781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03" name="Google Shape;703;p13"/>
          <p:cNvSpPr txBox="1">
            <a:spLocks noGrp="1"/>
          </p:cNvSpPr>
          <p:nvPr>
            <p:ph type="subTitle" idx="8"/>
          </p:nvPr>
        </p:nvSpPr>
        <p:spPr>
          <a:xfrm flipH="1">
            <a:off x="5365422" y="1926486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13"/>
          <p:cNvSpPr txBox="1">
            <a:spLocks noGrp="1"/>
          </p:cNvSpPr>
          <p:nvPr>
            <p:ph type="subTitle" idx="9"/>
          </p:nvPr>
        </p:nvSpPr>
        <p:spPr>
          <a:xfrm flipH="1">
            <a:off x="4745922" y="2600306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05" name="Google Shape;705;p13"/>
          <p:cNvSpPr txBox="1">
            <a:spLocks noGrp="1"/>
          </p:cNvSpPr>
          <p:nvPr>
            <p:ph type="subTitle" idx="13"/>
          </p:nvPr>
        </p:nvSpPr>
        <p:spPr>
          <a:xfrm flipH="1">
            <a:off x="5365422" y="2966011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13"/>
          <p:cNvSpPr txBox="1">
            <a:spLocks noGrp="1"/>
          </p:cNvSpPr>
          <p:nvPr>
            <p:ph type="subTitle" idx="14"/>
          </p:nvPr>
        </p:nvSpPr>
        <p:spPr>
          <a:xfrm flipH="1">
            <a:off x="4745922" y="3639831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07" name="Google Shape;707;p13"/>
          <p:cNvSpPr txBox="1">
            <a:spLocks noGrp="1"/>
          </p:cNvSpPr>
          <p:nvPr>
            <p:ph type="subTitle" idx="15"/>
          </p:nvPr>
        </p:nvSpPr>
        <p:spPr>
          <a:xfrm flipH="1">
            <a:off x="5365422" y="4005536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13"/>
          <p:cNvSpPr txBox="1">
            <a:spLocks noGrp="1"/>
          </p:cNvSpPr>
          <p:nvPr>
            <p:ph type="title" idx="16" hasCustomPrompt="1"/>
          </p:nvPr>
        </p:nvSpPr>
        <p:spPr>
          <a:xfrm>
            <a:off x="682899" y="1816685"/>
            <a:ext cx="8493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17" hasCustomPrompt="1"/>
          </p:nvPr>
        </p:nvSpPr>
        <p:spPr>
          <a:xfrm>
            <a:off x="682882" y="2860363"/>
            <a:ext cx="8493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18" hasCustomPrompt="1"/>
          </p:nvPr>
        </p:nvSpPr>
        <p:spPr>
          <a:xfrm>
            <a:off x="682882" y="3893540"/>
            <a:ext cx="849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19" hasCustomPrompt="1"/>
          </p:nvPr>
        </p:nvSpPr>
        <p:spPr>
          <a:xfrm>
            <a:off x="7611818" y="1816685"/>
            <a:ext cx="8493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20" hasCustomPrompt="1"/>
          </p:nvPr>
        </p:nvSpPr>
        <p:spPr>
          <a:xfrm>
            <a:off x="7611818" y="2860363"/>
            <a:ext cx="8493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21" hasCustomPrompt="1"/>
          </p:nvPr>
        </p:nvSpPr>
        <p:spPr>
          <a:xfrm>
            <a:off x="7611818" y="3893540"/>
            <a:ext cx="849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_4"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3" name="Google Shape;1613;p24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614" name="Google Shape;1614;p24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615" name="Google Shape;1615;p2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616" name="Google Shape;1616;p2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17" name="Google Shape;1617;p2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18" name="Google Shape;1618;p2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19" name="Google Shape;1619;p2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0" name="Google Shape;1620;p2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1" name="Google Shape;1621;p2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2" name="Google Shape;1622;p2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3" name="Google Shape;1623;p2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4" name="Google Shape;1624;p2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25" name="Google Shape;1625;p2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626" name="Google Shape;1626;p2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7" name="Google Shape;1627;p2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8" name="Google Shape;1628;p2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9" name="Google Shape;1629;p2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0" name="Google Shape;1630;p2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1" name="Google Shape;1631;p2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2" name="Google Shape;1632;p2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3" name="Google Shape;1633;p2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634" name="Google Shape;1634;p24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635" name="Google Shape;1635;p2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636" name="Google Shape;1636;p2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7" name="Google Shape;1637;p2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8" name="Google Shape;1638;p2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9" name="Google Shape;1639;p2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0" name="Google Shape;1640;p2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1" name="Google Shape;1641;p2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2" name="Google Shape;1642;p2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3" name="Google Shape;1643;p2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4" name="Google Shape;1644;p2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45" name="Google Shape;1645;p2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646" name="Google Shape;1646;p2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7" name="Google Shape;1647;p2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8" name="Google Shape;1648;p2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9" name="Google Shape;1649;p2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0" name="Google Shape;1650;p2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1" name="Google Shape;1651;p2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2" name="Google Shape;1652;p2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3" name="Google Shape;1653;p2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654" name="Google Shape;1654;p24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655" name="Google Shape;1655;p2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656" name="Google Shape;1656;p2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7" name="Google Shape;1657;p2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8" name="Google Shape;1658;p2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9" name="Google Shape;1659;p2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0" name="Google Shape;1660;p2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1" name="Google Shape;1661;p2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2" name="Google Shape;1662;p2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3" name="Google Shape;1663;p2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4" name="Google Shape;1664;p2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65" name="Google Shape;1665;p2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666" name="Google Shape;1666;p2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7" name="Google Shape;1667;p2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8" name="Google Shape;1668;p2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9" name="Google Shape;1669;p2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0" name="Google Shape;1670;p2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1" name="Google Shape;1671;p2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2" name="Google Shape;1672;p2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3" name="Google Shape;1673;p2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674" name="Google Shape;1674;p24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675" name="Google Shape;1675;p2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676" name="Google Shape;1676;p2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7" name="Google Shape;1677;p2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8" name="Google Shape;1678;p2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9" name="Google Shape;1679;p2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0" name="Google Shape;1680;p2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1" name="Google Shape;1681;p2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2" name="Google Shape;1682;p2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3" name="Google Shape;1683;p2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4" name="Google Shape;1684;p2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85" name="Google Shape;1685;p2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686" name="Google Shape;1686;p2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7" name="Google Shape;1687;p2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8" name="Google Shape;1688;p2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9" name="Google Shape;1689;p2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90" name="Google Shape;1690;p2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91" name="Google Shape;1691;p2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92" name="Google Shape;1692;p2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93" name="Google Shape;1693;p2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694" name="Google Shape;1694;p24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1695" name="Google Shape;1695;p24"/>
          <p:cNvSpPr/>
          <p:nvPr/>
        </p:nvSpPr>
        <p:spPr>
          <a:xfrm>
            <a:off x="540400" y="1458450"/>
            <a:ext cx="8064000" cy="297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24"/>
          <p:cNvSpPr txBox="1">
            <a:spLocks noGrp="1"/>
          </p:cNvSpPr>
          <p:nvPr>
            <p:ph type="body" idx="1"/>
          </p:nvPr>
        </p:nvSpPr>
        <p:spPr>
          <a:xfrm>
            <a:off x="815200" y="1454125"/>
            <a:ext cx="7513500" cy="29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b="1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1" name="Google Shape;1871;p27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872" name="Google Shape;1872;p27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873" name="Google Shape;187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874" name="Google Shape;187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5" name="Google Shape;187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6" name="Google Shape;187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7" name="Google Shape;187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8" name="Google Shape;187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9" name="Google Shape;187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0" name="Google Shape;188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1" name="Google Shape;188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2" name="Google Shape;188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883" name="Google Shape;188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884" name="Google Shape;188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5" name="Google Shape;188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6" name="Google Shape;188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7" name="Google Shape;188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8" name="Google Shape;188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9" name="Google Shape;188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0" name="Google Shape;189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1" name="Google Shape;189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892" name="Google Shape;1892;p27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893" name="Google Shape;189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894" name="Google Shape;189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5" name="Google Shape;189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6" name="Google Shape;189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7" name="Google Shape;189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8" name="Google Shape;189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9" name="Google Shape;189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0" name="Google Shape;190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1" name="Google Shape;190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2" name="Google Shape;190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03" name="Google Shape;190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04" name="Google Shape;190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5" name="Google Shape;190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6" name="Google Shape;190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7" name="Google Shape;190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8" name="Google Shape;190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9" name="Google Shape;190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0" name="Google Shape;191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1" name="Google Shape;191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12" name="Google Shape;1912;p27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913" name="Google Shape;191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914" name="Google Shape;191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5" name="Google Shape;191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6" name="Google Shape;191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7" name="Google Shape;191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8" name="Google Shape;191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9" name="Google Shape;191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0" name="Google Shape;192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1" name="Google Shape;192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2" name="Google Shape;192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23" name="Google Shape;192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24" name="Google Shape;192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5" name="Google Shape;192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6" name="Google Shape;192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7" name="Google Shape;192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8" name="Google Shape;192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9" name="Google Shape;192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0" name="Google Shape;193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1" name="Google Shape;193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32" name="Google Shape;1932;p27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933" name="Google Shape;193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934" name="Google Shape;193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5" name="Google Shape;193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6" name="Google Shape;193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7" name="Google Shape;193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8" name="Google Shape;193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9" name="Google Shape;193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0" name="Google Shape;194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1" name="Google Shape;194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2" name="Google Shape;194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43" name="Google Shape;194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44" name="Google Shape;194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5" name="Google Shape;194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6" name="Google Shape;194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7" name="Google Shape;194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8" name="Google Shape;194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9" name="Google Shape;194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50" name="Google Shape;195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51" name="Google Shape;195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952" name="Google Shape;1952;p27"/>
          <p:cNvSpPr txBox="1">
            <a:spLocks noGrp="1"/>
          </p:cNvSpPr>
          <p:nvPr>
            <p:ph type="title"/>
          </p:nvPr>
        </p:nvSpPr>
        <p:spPr>
          <a:xfrm>
            <a:off x="2639875" y="534501"/>
            <a:ext cx="38667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endParaRPr/>
          </a:p>
        </p:txBody>
      </p:sp>
      <p:sp>
        <p:nvSpPr>
          <p:cNvPr id="1953" name="Google Shape;1953;p27"/>
          <p:cNvSpPr txBox="1">
            <a:spLocks noGrp="1"/>
          </p:cNvSpPr>
          <p:nvPr>
            <p:ph type="subTitle" idx="1"/>
          </p:nvPr>
        </p:nvSpPr>
        <p:spPr>
          <a:xfrm>
            <a:off x="2983525" y="1382665"/>
            <a:ext cx="3179400" cy="117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4" name="Google Shape;1954;p27"/>
          <p:cNvSpPr txBox="1"/>
          <p:nvPr/>
        </p:nvSpPr>
        <p:spPr>
          <a:xfrm>
            <a:off x="1692625" y="4062750"/>
            <a:ext cx="5758800" cy="36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, and includes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"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55" name="Google Shape;1955;p27"/>
          <p:cNvSpPr/>
          <p:nvPr/>
        </p:nvSpPr>
        <p:spPr>
          <a:xfrm flipH="1">
            <a:off x="7822627" y="4596843"/>
            <a:ext cx="429900" cy="418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27"/>
          <p:cNvSpPr/>
          <p:nvPr/>
        </p:nvSpPr>
        <p:spPr>
          <a:xfrm flipH="1">
            <a:off x="334652" y="4588866"/>
            <a:ext cx="429900" cy="418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solidFill>
          <a:schemeClr val="dk1"/>
        </a:solidFill>
        <a:effectLst/>
      </p:bgPr>
    </p:bg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9" name="Google Shape;2049;p29"/>
          <p:cNvGrpSpPr/>
          <p:nvPr/>
        </p:nvGrpSpPr>
        <p:grpSpPr>
          <a:xfrm>
            <a:off x="-151025" y="-87459"/>
            <a:ext cx="9443950" cy="5336943"/>
            <a:chOff x="1366600" y="892542"/>
            <a:chExt cx="757200" cy="649200"/>
          </a:xfrm>
        </p:grpSpPr>
        <p:grpSp>
          <p:nvGrpSpPr>
            <p:cNvPr id="2050" name="Google Shape;2050;p29"/>
            <p:cNvGrpSpPr/>
            <p:nvPr/>
          </p:nvGrpSpPr>
          <p:grpSpPr>
            <a:xfrm>
              <a:off x="1366600" y="892542"/>
              <a:ext cx="757199" cy="649200"/>
              <a:chOff x="1366600" y="892542"/>
              <a:chExt cx="757199" cy="649200"/>
            </a:xfrm>
          </p:grpSpPr>
          <p:cxnSp>
            <p:nvCxnSpPr>
              <p:cNvPr id="2051" name="Google Shape;2051;p29"/>
              <p:cNvCxnSpPr/>
              <p:nvPr/>
            </p:nvCxnSpPr>
            <p:spPr>
              <a:xfrm>
                <a:off x="13666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2" name="Google Shape;2052;p29"/>
              <p:cNvCxnSpPr/>
              <p:nvPr/>
            </p:nvCxnSpPr>
            <p:spPr>
              <a:xfrm>
                <a:off x="15559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3" name="Google Shape;2053;p29"/>
              <p:cNvCxnSpPr/>
              <p:nvPr/>
            </p:nvCxnSpPr>
            <p:spPr>
              <a:xfrm>
                <a:off x="17452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4" name="Google Shape;2054;p29"/>
              <p:cNvCxnSpPr/>
              <p:nvPr/>
            </p:nvCxnSpPr>
            <p:spPr>
              <a:xfrm>
                <a:off x="1934499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5" name="Google Shape;2055;p29"/>
              <p:cNvCxnSpPr/>
              <p:nvPr/>
            </p:nvCxnSpPr>
            <p:spPr>
              <a:xfrm>
                <a:off x="2123799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56" name="Google Shape;2056;p29"/>
            <p:cNvGrpSpPr/>
            <p:nvPr/>
          </p:nvGrpSpPr>
          <p:grpSpPr>
            <a:xfrm>
              <a:off x="1366600" y="892542"/>
              <a:ext cx="757200" cy="645919"/>
              <a:chOff x="1366600" y="892542"/>
              <a:chExt cx="757200" cy="645919"/>
            </a:xfrm>
          </p:grpSpPr>
          <p:cxnSp>
            <p:nvCxnSpPr>
              <p:cNvPr id="2057" name="Google Shape;2057;p29"/>
              <p:cNvCxnSpPr/>
              <p:nvPr/>
            </p:nvCxnSpPr>
            <p:spPr>
              <a:xfrm>
                <a:off x="1366600" y="892542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8" name="Google Shape;2058;p29"/>
              <p:cNvCxnSpPr/>
              <p:nvPr/>
            </p:nvCxnSpPr>
            <p:spPr>
              <a:xfrm>
                <a:off x="1366600" y="1107849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9" name="Google Shape;2059;p29"/>
              <p:cNvCxnSpPr/>
              <p:nvPr/>
            </p:nvCxnSpPr>
            <p:spPr>
              <a:xfrm>
                <a:off x="1366600" y="1323155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0" name="Google Shape;2060;p29"/>
              <p:cNvCxnSpPr/>
              <p:nvPr/>
            </p:nvCxnSpPr>
            <p:spPr>
              <a:xfrm>
                <a:off x="1366600" y="1538461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61" name="Google Shape;2061;p29"/>
          <p:cNvGrpSpPr/>
          <p:nvPr/>
        </p:nvGrpSpPr>
        <p:grpSpPr>
          <a:xfrm rot="-5400000" flipH="1">
            <a:off x="7774437" y="2192363"/>
            <a:ext cx="1764041" cy="758764"/>
            <a:chOff x="6659230" y="279450"/>
            <a:chExt cx="2217246" cy="953700"/>
          </a:xfrm>
        </p:grpSpPr>
        <p:sp>
          <p:nvSpPr>
            <p:cNvPr id="2062" name="Google Shape;2062;p29"/>
            <p:cNvSpPr/>
            <p:nvPr/>
          </p:nvSpPr>
          <p:spPr>
            <a:xfrm>
              <a:off x="665923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9"/>
            <p:cNvSpPr/>
            <p:nvPr/>
          </p:nvSpPr>
          <p:spPr>
            <a:xfrm>
              <a:off x="689227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9"/>
            <p:cNvSpPr/>
            <p:nvPr/>
          </p:nvSpPr>
          <p:spPr>
            <a:xfrm>
              <a:off x="723577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9"/>
            <p:cNvSpPr/>
            <p:nvPr/>
          </p:nvSpPr>
          <p:spPr>
            <a:xfrm>
              <a:off x="757927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9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7" name="Google Shape;2067;p29"/>
          <p:cNvSpPr/>
          <p:nvPr/>
        </p:nvSpPr>
        <p:spPr>
          <a:xfrm flipH="1">
            <a:off x="259229" y="1477639"/>
            <a:ext cx="429900" cy="418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29"/>
          <p:cNvSpPr/>
          <p:nvPr/>
        </p:nvSpPr>
        <p:spPr>
          <a:xfrm flipH="1">
            <a:off x="6813956" y="176164"/>
            <a:ext cx="246900" cy="2403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9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484" name="Google Shape;484;p9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485" name="Google Shape;48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486" name="Google Shape;48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7" name="Google Shape;48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8" name="Google Shape;48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9" name="Google Shape;48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0" name="Google Shape;49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1" name="Google Shape;49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2" name="Google Shape;49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3" name="Google Shape;49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4" name="Google Shape;49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95" name="Google Shape;49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496" name="Google Shape;49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7" name="Google Shape;49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8" name="Google Shape;49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9" name="Google Shape;49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0" name="Google Shape;50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1" name="Google Shape;50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2" name="Google Shape;50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3" name="Google Shape;50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4" name="Google Shape;504;p9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505" name="Google Shape;50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06" name="Google Shape;50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7" name="Google Shape;50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8" name="Google Shape;50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9" name="Google Shape;50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0" name="Google Shape;51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1" name="Google Shape;51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2" name="Google Shape;51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3" name="Google Shape;51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4" name="Google Shape;51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15" name="Google Shape;51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516" name="Google Shape;51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7" name="Google Shape;51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8" name="Google Shape;51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9" name="Google Shape;51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0" name="Google Shape;52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1" name="Google Shape;52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2" name="Google Shape;52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3" name="Google Shape;52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24" name="Google Shape;524;p9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525" name="Google Shape;52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26" name="Google Shape;52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7" name="Google Shape;52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8" name="Google Shape;52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9" name="Google Shape;52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0" name="Google Shape;53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1" name="Google Shape;53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2" name="Google Shape;53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3" name="Google Shape;53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4" name="Google Shape;53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35" name="Google Shape;53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536" name="Google Shape;53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7" name="Google Shape;53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8" name="Google Shape;53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9" name="Google Shape;53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0" name="Google Shape;54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1" name="Google Shape;54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2" name="Google Shape;54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3" name="Google Shape;54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44" name="Google Shape;544;p9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545" name="Google Shape;54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46" name="Google Shape;54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7" name="Google Shape;54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8" name="Google Shape;54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9" name="Google Shape;54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0" name="Google Shape;55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1" name="Google Shape;55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2" name="Google Shape;55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3" name="Google Shape;55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4" name="Google Shape;55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55" name="Google Shape;55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556" name="Google Shape;55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7" name="Google Shape;55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8" name="Google Shape;55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9" name="Google Shape;55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0" name="Google Shape;56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1" name="Google Shape;56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2" name="Google Shape;56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3" name="Google Shape;56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564" name="Google Shape;564;p9"/>
          <p:cNvSpPr/>
          <p:nvPr/>
        </p:nvSpPr>
        <p:spPr>
          <a:xfrm>
            <a:off x="1114800" y="1086000"/>
            <a:ext cx="6914400" cy="297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9"/>
          <p:cNvSpPr txBox="1">
            <a:spLocks noGrp="1"/>
          </p:cNvSpPr>
          <p:nvPr>
            <p:ph type="title"/>
          </p:nvPr>
        </p:nvSpPr>
        <p:spPr>
          <a:xfrm>
            <a:off x="2098025" y="1609100"/>
            <a:ext cx="49476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66" name="Google Shape;566;p9"/>
          <p:cNvSpPr txBox="1">
            <a:spLocks noGrp="1"/>
          </p:cNvSpPr>
          <p:nvPr>
            <p:ph type="subTitle" idx="1"/>
          </p:nvPr>
        </p:nvSpPr>
        <p:spPr>
          <a:xfrm>
            <a:off x="2098025" y="2389294"/>
            <a:ext cx="4947600" cy="11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67" name="Google Shape;567;p9"/>
          <p:cNvGrpSpPr/>
          <p:nvPr/>
        </p:nvGrpSpPr>
        <p:grpSpPr>
          <a:xfrm>
            <a:off x="8031636" y="337016"/>
            <a:ext cx="820754" cy="1064503"/>
            <a:chOff x="7465916" y="720492"/>
            <a:chExt cx="1139144" cy="1477450"/>
          </a:xfrm>
        </p:grpSpPr>
        <p:sp>
          <p:nvSpPr>
            <p:cNvPr id="568" name="Google Shape;568;p9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Google Shape;574;p9"/>
          <p:cNvSpPr/>
          <p:nvPr/>
        </p:nvSpPr>
        <p:spPr>
          <a:xfrm flipH="1">
            <a:off x="7822627" y="4596843"/>
            <a:ext cx="429900" cy="418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562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33700" y="339325"/>
            <a:ext cx="8083800" cy="759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37508"/>
            <a:ext cx="77175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670" r:id="rId4"/>
    <p:sldLayoutId id="2147483673" r:id="rId5"/>
    <p:sldLayoutId id="2147483675" r:id="rId6"/>
    <p:sldLayoutId id="214748368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1.0595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7.06887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0.02298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1.0658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33"/>
          <p:cNvSpPr/>
          <p:nvPr/>
        </p:nvSpPr>
        <p:spPr>
          <a:xfrm>
            <a:off x="1118025" y="1086025"/>
            <a:ext cx="6908700" cy="2229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noProof="0" dirty="0"/>
          </a:p>
        </p:txBody>
      </p:sp>
      <p:sp>
        <p:nvSpPr>
          <p:cNvPr id="2080" name="Google Shape;2080;p33"/>
          <p:cNvSpPr txBox="1">
            <a:spLocks noGrp="1"/>
          </p:cNvSpPr>
          <p:nvPr>
            <p:ph type="subTitle" idx="1"/>
          </p:nvPr>
        </p:nvSpPr>
        <p:spPr>
          <a:xfrm>
            <a:off x="1976876" y="3690492"/>
            <a:ext cx="5190098" cy="11228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ro-RO" sz="1200" noProof="0" dirty="0"/>
              <a:t>2025 – 2026 (Sem. I)</a:t>
            </a:r>
            <a:br>
              <a:rPr lang="ro-RO" sz="1200" noProof="0" dirty="0"/>
            </a:br>
            <a:r>
              <a:rPr lang="ro-RO" sz="1200" noProof="0" dirty="0"/>
              <a:t>Drd. Ștefan Iordache</a:t>
            </a:r>
            <a:br>
              <a:rPr lang="ro-RO" sz="1200" noProof="0" dirty="0"/>
            </a:br>
            <a:r>
              <a:rPr lang="ro-RO" sz="1200" noProof="0" dirty="0"/>
              <a:t>Conf. </a:t>
            </a:r>
            <a:r>
              <a:rPr lang="ro-RO" sz="1200" dirty="0"/>
              <a:t>Dr. Ciprian Păduraru</a:t>
            </a:r>
            <a:br>
              <a:rPr lang="ro-RO" sz="1200" noProof="0" dirty="0"/>
            </a:br>
            <a:r>
              <a:rPr lang="ro-RO" sz="1200" noProof="0" dirty="0"/>
              <a:t>Facultatea de Matematică și Informatică</a:t>
            </a:r>
          </a:p>
          <a:p>
            <a:pPr marL="0" indent="0"/>
            <a:r>
              <a:rPr lang="ro-RO" sz="1200" noProof="0" dirty="0"/>
              <a:t>Universitatea din București</a:t>
            </a:r>
          </a:p>
        </p:txBody>
      </p:sp>
      <p:sp>
        <p:nvSpPr>
          <p:cNvPr id="2081" name="Google Shape;2081;p33"/>
          <p:cNvSpPr txBox="1">
            <a:spLocks noGrp="1"/>
          </p:cNvSpPr>
          <p:nvPr>
            <p:ph type="ctrTitle"/>
          </p:nvPr>
        </p:nvSpPr>
        <p:spPr>
          <a:xfrm>
            <a:off x="1340625" y="1354950"/>
            <a:ext cx="6462600" cy="8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200" noProof="0" dirty="0"/>
              <a:t>Introducere în </a:t>
            </a:r>
            <a:r>
              <a:rPr lang="ro-RO" sz="3200" noProof="0" dirty="0" err="1"/>
              <a:t>Reinforcement</a:t>
            </a:r>
            <a:r>
              <a:rPr lang="ro-RO" sz="3200" noProof="0" dirty="0"/>
              <a:t> </a:t>
            </a:r>
            <a:r>
              <a:rPr lang="ro-RO" sz="3200" noProof="0" dirty="0" err="1"/>
              <a:t>Learning</a:t>
            </a:r>
            <a:endParaRPr lang="ro-RO" sz="3200" noProof="0" dirty="0"/>
          </a:p>
        </p:txBody>
      </p:sp>
      <p:sp>
        <p:nvSpPr>
          <p:cNvPr id="2082" name="Google Shape;2082;p33"/>
          <p:cNvSpPr/>
          <p:nvPr/>
        </p:nvSpPr>
        <p:spPr>
          <a:xfrm>
            <a:off x="2649300" y="2361196"/>
            <a:ext cx="3872285" cy="6893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ro-RO" noProof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Merriweather"/>
              </a:rPr>
              <a:t>Cursul #6</a:t>
            </a:r>
            <a:endParaRPr lang="ro-RO" b="0" i="0" noProof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1"/>
              </a:solidFill>
              <a:latin typeface="Merriweather"/>
            </a:endParaRPr>
          </a:p>
        </p:txBody>
      </p:sp>
      <p:sp>
        <p:nvSpPr>
          <p:cNvPr id="2083" name="Google Shape;2083;p33"/>
          <p:cNvSpPr/>
          <p:nvPr/>
        </p:nvSpPr>
        <p:spPr>
          <a:xfrm>
            <a:off x="3261615" y="2357391"/>
            <a:ext cx="2647657" cy="6893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lang="ro-RO" b="0" i="0" noProof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1"/>
              </a:solidFill>
              <a:latin typeface="Merriweather"/>
            </a:endParaRPr>
          </a:p>
        </p:txBody>
      </p:sp>
      <p:grpSp>
        <p:nvGrpSpPr>
          <p:cNvPr id="2084" name="Google Shape;2084;p33"/>
          <p:cNvGrpSpPr/>
          <p:nvPr/>
        </p:nvGrpSpPr>
        <p:grpSpPr>
          <a:xfrm>
            <a:off x="7803335" y="4060517"/>
            <a:ext cx="798976" cy="380999"/>
            <a:chOff x="7740700" y="4100311"/>
            <a:chExt cx="786936" cy="604089"/>
          </a:xfrm>
        </p:grpSpPr>
        <p:grpSp>
          <p:nvGrpSpPr>
            <p:cNvPr id="2085" name="Google Shape;2085;p33"/>
            <p:cNvGrpSpPr/>
            <p:nvPr/>
          </p:nvGrpSpPr>
          <p:grpSpPr>
            <a:xfrm>
              <a:off x="7740700" y="4149700"/>
              <a:ext cx="737550" cy="554700"/>
              <a:chOff x="7740700" y="4149700"/>
              <a:chExt cx="737550" cy="554700"/>
            </a:xfrm>
          </p:grpSpPr>
          <p:sp>
            <p:nvSpPr>
              <p:cNvPr id="2086" name="Google Shape;2086;p33"/>
              <p:cNvSpPr/>
              <p:nvPr/>
            </p:nvSpPr>
            <p:spPr>
              <a:xfrm rot="5400000">
                <a:off x="7905550" y="4131700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087" name="Google Shape;2087;p33"/>
              <p:cNvSpPr/>
              <p:nvPr/>
            </p:nvSpPr>
            <p:spPr>
              <a:xfrm>
                <a:off x="7740700" y="4286500"/>
                <a:ext cx="86400" cy="2811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sp>
          <p:nvSpPr>
            <p:cNvPr id="2088" name="Google Shape;2088;p33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2089" name="Google Shape;2089;p33"/>
          <p:cNvSpPr/>
          <p:nvPr/>
        </p:nvSpPr>
        <p:spPr>
          <a:xfrm>
            <a:off x="2102264" y="17546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noProof="0" dirty="0"/>
          </a:p>
        </p:txBody>
      </p:sp>
      <p:sp>
        <p:nvSpPr>
          <p:cNvPr id="2090" name="Google Shape;2090;p33"/>
          <p:cNvSpPr/>
          <p:nvPr/>
        </p:nvSpPr>
        <p:spPr>
          <a:xfrm>
            <a:off x="948396" y="1289701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noProof="0" dirty="0"/>
          </a:p>
        </p:txBody>
      </p:sp>
      <p:sp>
        <p:nvSpPr>
          <p:cNvPr id="2091" name="Google Shape;2091;p33"/>
          <p:cNvSpPr/>
          <p:nvPr/>
        </p:nvSpPr>
        <p:spPr>
          <a:xfrm>
            <a:off x="7248344" y="3112759"/>
            <a:ext cx="427200" cy="4164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noProof="0" dirty="0"/>
          </a:p>
        </p:txBody>
      </p:sp>
      <p:grpSp>
        <p:nvGrpSpPr>
          <p:cNvPr id="2092" name="Google Shape;2092;p33"/>
          <p:cNvGrpSpPr/>
          <p:nvPr/>
        </p:nvGrpSpPr>
        <p:grpSpPr>
          <a:xfrm>
            <a:off x="7459073" y="337966"/>
            <a:ext cx="1143140" cy="598828"/>
            <a:chOff x="7055900" y="279450"/>
            <a:chExt cx="1820576" cy="953700"/>
          </a:xfrm>
        </p:grpSpPr>
        <p:sp>
          <p:nvSpPr>
            <p:cNvPr id="2093" name="Google Shape;2093;p33"/>
            <p:cNvSpPr/>
            <p:nvPr/>
          </p:nvSpPr>
          <p:spPr>
            <a:xfrm>
              <a:off x="705590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2094" name="Google Shape;2094;p33"/>
            <p:cNvSpPr/>
            <p:nvPr/>
          </p:nvSpPr>
          <p:spPr>
            <a:xfrm>
              <a:off x="727261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2095" name="Google Shape;2095;p33"/>
            <p:cNvSpPr/>
            <p:nvPr/>
          </p:nvSpPr>
          <p:spPr>
            <a:xfrm>
              <a:off x="748933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2096" name="Google Shape;2096;p33"/>
            <p:cNvSpPr/>
            <p:nvPr/>
          </p:nvSpPr>
          <p:spPr>
            <a:xfrm>
              <a:off x="770605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2097" name="Google Shape;2097;p33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grpSp>
        <p:nvGrpSpPr>
          <p:cNvPr id="2098" name="Google Shape;2098;p33"/>
          <p:cNvGrpSpPr/>
          <p:nvPr/>
        </p:nvGrpSpPr>
        <p:grpSpPr>
          <a:xfrm>
            <a:off x="539126" y="3307343"/>
            <a:ext cx="584139" cy="656583"/>
            <a:chOff x="848509" y="2822478"/>
            <a:chExt cx="624748" cy="702228"/>
          </a:xfrm>
        </p:grpSpPr>
        <p:sp>
          <p:nvSpPr>
            <p:cNvPr id="2099" name="Google Shape;2099;p33"/>
            <p:cNvSpPr/>
            <p:nvPr/>
          </p:nvSpPr>
          <p:spPr>
            <a:xfrm rot="-5400000">
              <a:off x="950207" y="3001656"/>
              <a:ext cx="559200" cy="4869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2100" name="Google Shape;2100;p33"/>
            <p:cNvSpPr/>
            <p:nvPr/>
          </p:nvSpPr>
          <p:spPr>
            <a:xfrm rot="-5400000">
              <a:off x="904258" y="2953980"/>
              <a:ext cx="559200" cy="4869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2101" name="Google Shape;2101;p33"/>
            <p:cNvSpPr/>
            <p:nvPr/>
          </p:nvSpPr>
          <p:spPr>
            <a:xfrm rot="-5400000">
              <a:off x="858308" y="2906304"/>
              <a:ext cx="559200" cy="4869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2102" name="Google Shape;2102;p33"/>
            <p:cNvSpPr/>
            <p:nvPr/>
          </p:nvSpPr>
          <p:spPr>
            <a:xfrm rot="-5400000">
              <a:off x="812359" y="2858628"/>
              <a:ext cx="559200" cy="4869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21AAD465-66F7-2E34-CEFF-1DDBC03B2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>
            <a:extLst>
              <a:ext uri="{FF2B5EF4-FFF2-40B4-BE49-F238E27FC236}">
                <a16:creationId xmlns:a16="http://schemas.microsoft.com/office/drawing/2014/main" id="{0E75E981-2AA6-961E-BE68-AFAA723EB2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Algoritmul #1 – </a:t>
            </a:r>
            <a:r>
              <a:rPr lang="ro-RO" dirty="0" err="1"/>
              <a:t>Dueling</a:t>
            </a:r>
            <a:r>
              <a:rPr lang="ro-RO" dirty="0"/>
              <a:t> DQN</a:t>
            </a:r>
          </a:p>
        </p:txBody>
      </p:sp>
      <p:sp>
        <p:nvSpPr>
          <p:cNvPr id="2478" name="Google Shape;2478;p45">
            <a:extLst>
              <a:ext uri="{FF2B5EF4-FFF2-40B4-BE49-F238E27FC236}">
                <a16:creationId xmlns:a16="http://schemas.microsoft.com/office/drawing/2014/main" id="{2CDB282F-AA16-3A8B-9E44-DF63327A5775}"/>
              </a:ext>
            </a:extLst>
          </p:cNvPr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FB15543-1209-26E7-5EF5-5B1B6B6D2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42" y="1662040"/>
            <a:ext cx="7435516" cy="61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8BF34A-EC0D-4F26-B9E1-9EADEA57FB27}"/>
              </a:ext>
            </a:extLst>
          </p:cNvPr>
          <p:cNvSpPr txBox="1"/>
          <p:nvPr/>
        </p:nvSpPr>
        <p:spPr>
          <a:xfrm>
            <a:off x="2095585" y="2451434"/>
            <a:ext cx="4706268" cy="180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err="1"/>
              <a:t>Funcția</a:t>
            </a:r>
            <a:r>
              <a:rPr lang="en-US" sz="2000" b="1" dirty="0"/>
              <a:t> Advantage – A(s, a)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dirty="0" err="1"/>
              <a:t>Reprezintă</a:t>
            </a:r>
            <a:r>
              <a:rPr lang="en-US" dirty="0"/>
              <a:t> o </a:t>
            </a:r>
            <a:r>
              <a:rPr lang="en-US" dirty="0" err="1"/>
              <a:t>măsură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cât</a:t>
            </a:r>
            <a:r>
              <a:rPr lang="en-US" dirty="0"/>
              <a:t> de </a:t>
            </a:r>
            <a:r>
              <a:rPr lang="en-US" dirty="0" err="1"/>
              <a:t>avantajoasă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selectarea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acțiuni</a:t>
            </a:r>
            <a:r>
              <a:rPr lang="en-US" dirty="0"/>
              <a:t> ”a”, </a:t>
            </a:r>
            <a:r>
              <a:rPr lang="en-US" dirty="0" err="1"/>
              <a:t>relativă</a:t>
            </a:r>
            <a:r>
              <a:rPr lang="en-US" dirty="0"/>
              <a:t> la </a:t>
            </a:r>
            <a:r>
              <a:rPr lang="en-US" dirty="0" err="1"/>
              <a:t>celelalte</a:t>
            </a:r>
            <a:r>
              <a:rPr lang="en-US" dirty="0"/>
              <a:t> </a:t>
            </a:r>
            <a:r>
              <a:rPr lang="en-US" dirty="0" err="1"/>
              <a:t>acțiuni</a:t>
            </a:r>
            <a:r>
              <a:rPr lang="en-US" dirty="0"/>
              <a:t> </a:t>
            </a:r>
            <a:r>
              <a:rPr lang="en-US" dirty="0" err="1"/>
              <a:t>posibile</a:t>
            </a:r>
            <a:r>
              <a:rPr lang="en-US" dirty="0"/>
              <a:t> din </a:t>
            </a:r>
            <a:r>
              <a:rPr lang="en-US" dirty="0" err="1"/>
              <a:t>starea</a:t>
            </a:r>
            <a:r>
              <a:rPr lang="en-US" dirty="0"/>
              <a:t> “s”.</a:t>
            </a:r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770229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2483392B-70D2-B396-1DE7-97678D552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>
            <a:extLst>
              <a:ext uri="{FF2B5EF4-FFF2-40B4-BE49-F238E27FC236}">
                <a16:creationId xmlns:a16="http://schemas.microsoft.com/office/drawing/2014/main" id="{8B2D90A0-BB06-EAAF-9510-D3B964E193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Algoritmul #1 – </a:t>
            </a:r>
            <a:r>
              <a:rPr lang="ro-RO" dirty="0" err="1"/>
              <a:t>Dueling</a:t>
            </a:r>
            <a:r>
              <a:rPr lang="ro-RO" dirty="0"/>
              <a:t> DQN</a:t>
            </a:r>
          </a:p>
        </p:txBody>
      </p:sp>
      <p:sp>
        <p:nvSpPr>
          <p:cNvPr id="2478" name="Google Shape;2478;p45">
            <a:extLst>
              <a:ext uri="{FF2B5EF4-FFF2-40B4-BE49-F238E27FC236}">
                <a16:creationId xmlns:a16="http://schemas.microsoft.com/office/drawing/2014/main" id="{53144107-1133-C187-06A4-07548FD925A9}"/>
              </a:ext>
            </a:extLst>
          </p:cNvPr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518C39-9696-BB9E-9F47-CF083AA00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87" y="1541725"/>
            <a:ext cx="7818525" cy="276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422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BE8AA-01EB-1B23-0011-E6A6807FB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99;p55">
            <a:extLst>
              <a:ext uri="{FF2B5EF4-FFF2-40B4-BE49-F238E27FC236}">
                <a16:creationId xmlns:a16="http://schemas.microsoft.com/office/drawing/2014/main" id="{B8C8B078-C4D8-4902-AF35-3647E8D459A8}"/>
              </a:ext>
            </a:extLst>
          </p:cNvPr>
          <p:cNvSpPr txBox="1">
            <a:spLocks/>
          </p:cNvSpPr>
          <p:nvPr/>
        </p:nvSpPr>
        <p:spPr>
          <a:xfrm>
            <a:off x="539550" y="146285"/>
            <a:ext cx="8064900" cy="740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5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ro-RO" sz="3200" dirty="0"/>
              <a:t>Algoritmul #1 – </a:t>
            </a:r>
            <a:r>
              <a:rPr lang="ro-RO" sz="3200" dirty="0" err="1"/>
              <a:t>Dueling</a:t>
            </a:r>
            <a:r>
              <a:rPr lang="ro-RO" sz="3200" dirty="0"/>
              <a:t> DQN</a:t>
            </a:r>
            <a:endParaRPr lang="en-GB" sz="3200" dirty="0"/>
          </a:p>
        </p:txBody>
      </p:sp>
      <p:pic>
        <p:nvPicPr>
          <p:cNvPr id="3" name="Picture 2" descr="Schematic -Dueling Q Network | Download Scientific Diagram">
            <a:extLst>
              <a:ext uri="{FF2B5EF4-FFF2-40B4-BE49-F238E27FC236}">
                <a16:creationId xmlns:a16="http://schemas.microsoft.com/office/drawing/2014/main" id="{BFCE6542-4900-0CFD-8799-DEB8B2A1D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65" y="886985"/>
            <a:ext cx="6962670" cy="379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659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0C1D6962-C3B5-140E-06D1-4A7BFC721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>
            <a:extLst>
              <a:ext uri="{FF2B5EF4-FFF2-40B4-BE49-F238E27FC236}">
                <a16:creationId xmlns:a16="http://schemas.microsoft.com/office/drawing/2014/main" id="{5930A42B-B712-09B2-BC85-42ED48FF6B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Algoritmul #1 – </a:t>
            </a:r>
            <a:r>
              <a:rPr lang="ro-RO" dirty="0" err="1"/>
              <a:t>Dueling</a:t>
            </a:r>
            <a:r>
              <a:rPr lang="ro-RO" dirty="0"/>
              <a:t> DQN</a:t>
            </a:r>
          </a:p>
        </p:txBody>
      </p:sp>
      <p:sp>
        <p:nvSpPr>
          <p:cNvPr id="2478" name="Google Shape;2478;p45">
            <a:extLst>
              <a:ext uri="{FF2B5EF4-FFF2-40B4-BE49-F238E27FC236}">
                <a16:creationId xmlns:a16="http://schemas.microsoft.com/office/drawing/2014/main" id="{17262778-9719-E666-C0D3-E3D722498F74}"/>
              </a:ext>
            </a:extLst>
          </p:cNvPr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BAC5C3E-F467-9E79-9624-B25F19BF0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52" y="1662040"/>
            <a:ext cx="7427495" cy="42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07FB0F-662C-02BC-F05D-69802784263A}"/>
              </a:ext>
            </a:extLst>
          </p:cNvPr>
          <p:cNvSpPr txBox="1"/>
          <p:nvPr/>
        </p:nvSpPr>
        <p:spPr>
          <a:xfrm>
            <a:off x="1313532" y="2153860"/>
            <a:ext cx="6516836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Dar </a:t>
            </a:r>
            <a:r>
              <a:rPr lang="en-US" sz="2000" b="1" dirty="0" err="1">
                <a:solidFill>
                  <a:srgbClr val="FF0000"/>
                </a:solidFill>
              </a:rPr>
              <a:t>avem</a:t>
            </a:r>
            <a:r>
              <a:rPr lang="en-US" sz="2000" b="1" dirty="0">
                <a:solidFill>
                  <a:srgbClr val="FF0000"/>
                </a:solidFill>
              </a:rPr>
              <a:t> o </a:t>
            </a:r>
            <a:r>
              <a:rPr lang="en-US" sz="2000" b="1" dirty="0" err="1">
                <a:solidFill>
                  <a:srgbClr val="FF0000"/>
                </a:solidFill>
              </a:rPr>
              <a:t>problemă</a:t>
            </a:r>
            <a:r>
              <a:rPr lang="en-US" sz="2000" b="1" dirty="0">
                <a:solidFill>
                  <a:srgbClr val="FF0000"/>
                </a:solidFill>
              </a:rPr>
              <a:t>!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dirty="0" err="1"/>
              <a:t>Determinarea</a:t>
            </a:r>
            <a:r>
              <a:rPr lang="en-US" dirty="0"/>
              <a:t> </a:t>
            </a:r>
            <a:r>
              <a:rPr lang="en-US" dirty="0" err="1"/>
              <a:t>printr</a:t>
            </a:r>
            <a:r>
              <a:rPr lang="en-US" dirty="0"/>
              <a:t>-o </a:t>
            </a:r>
            <a:r>
              <a:rPr lang="en-US" dirty="0" err="1"/>
              <a:t>sumare</a:t>
            </a:r>
            <a:r>
              <a:rPr lang="en-US" dirty="0"/>
              <a:t> </a:t>
            </a:r>
            <a:r>
              <a:rPr lang="en-US" dirty="0" err="1"/>
              <a:t>simplă</a:t>
            </a:r>
            <a:r>
              <a:rPr lang="en-US" dirty="0"/>
              <a:t> a Q(s, a)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soluție</a:t>
            </a:r>
            <a:r>
              <a:rPr lang="en-US" dirty="0"/>
              <a:t> ”</a:t>
            </a:r>
            <a:r>
              <a:rPr lang="en-US" dirty="0" err="1"/>
              <a:t>naivă</a:t>
            </a:r>
            <a:r>
              <a:rPr lang="en-US" dirty="0"/>
              <a:t>”! De </a:t>
            </a:r>
            <a:r>
              <a:rPr lang="en-US" dirty="0" err="1"/>
              <a:t>ce</a:t>
            </a:r>
            <a:r>
              <a:rPr lang="en-US" dirty="0"/>
              <a:t>? Nu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identifica</a:t>
            </a:r>
            <a:r>
              <a:rPr lang="en-US" dirty="0"/>
              <a:t> din Q(s, a)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două</a:t>
            </a:r>
            <a:r>
              <a:rPr lang="en-US" dirty="0"/>
              <a:t> </a:t>
            </a:r>
            <a:r>
              <a:rPr lang="en-US" dirty="0" err="1"/>
              <a:t>componente</a:t>
            </a:r>
            <a:r>
              <a:rPr lang="en-US" dirty="0"/>
              <a:t>: V(s), respective A(s, a).</a:t>
            </a:r>
          </a:p>
          <a:p>
            <a:pPr algn="ctr">
              <a:lnSpc>
                <a:spcPct val="150000"/>
              </a:lnSpc>
            </a:pPr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rgbClr val="FF0000"/>
                </a:solidFill>
              </a:rPr>
              <a:t>În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practică</a:t>
            </a:r>
            <a:r>
              <a:rPr lang="en-US" dirty="0">
                <a:solidFill>
                  <a:srgbClr val="FF0000"/>
                </a:solidFill>
              </a:rPr>
              <a:t> s-a </a:t>
            </a:r>
            <a:r>
              <a:rPr lang="en-US" dirty="0" err="1">
                <a:solidFill>
                  <a:srgbClr val="FF0000"/>
                </a:solidFill>
              </a:rPr>
              <a:t>dovedit</a:t>
            </a:r>
            <a:r>
              <a:rPr lang="en-US" dirty="0">
                <a:solidFill>
                  <a:srgbClr val="FF0000"/>
                </a:solidFill>
              </a:rPr>
              <a:t> a </a:t>
            </a:r>
            <a:r>
              <a:rPr lang="en-US" dirty="0" err="1">
                <a:solidFill>
                  <a:srgbClr val="FF0000"/>
                </a:solidFill>
              </a:rPr>
              <a:t>avea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rezultate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slabe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en-RO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836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3D5CFC0C-1607-B3B3-AD03-489DF47A0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>
            <a:extLst>
              <a:ext uri="{FF2B5EF4-FFF2-40B4-BE49-F238E27FC236}">
                <a16:creationId xmlns:a16="http://schemas.microsoft.com/office/drawing/2014/main" id="{943DC480-640B-6CD0-835C-A56507C512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Algoritmul #1 – </a:t>
            </a:r>
            <a:r>
              <a:rPr lang="ro-RO" dirty="0" err="1"/>
              <a:t>Dueling</a:t>
            </a:r>
            <a:r>
              <a:rPr lang="ro-RO" dirty="0"/>
              <a:t> DQN</a:t>
            </a:r>
          </a:p>
        </p:txBody>
      </p:sp>
      <p:sp>
        <p:nvSpPr>
          <p:cNvPr id="2478" name="Google Shape;2478;p45">
            <a:extLst>
              <a:ext uri="{FF2B5EF4-FFF2-40B4-BE49-F238E27FC236}">
                <a16:creationId xmlns:a16="http://schemas.microsoft.com/office/drawing/2014/main" id="{75006F8B-75FA-6672-DF09-7A958F6A0AFD}"/>
              </a:ext>
            </a:extLst>
          </p:cNvPr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EB7463F-BD8F-B3C2-601A-F56122F2C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94" y="1953213"/>
            <a:ext cx="7700211" cy="48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7A68CC-5271-4009-CD5D-BA3CAFA29CFA}"/>
              </a:ext>
            </a:extLst>
          </p:cNvPr>
          <p:cNvSpPr txBox="1"/>
          <p:nvPr/>
        </p:nvSpPr>
        <p:spPr>
          <a:xfrm>
            <a:off x="1313532" y="2808657"/>
            <a:ext cx="6516836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SAU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971AEFAA-4875-2874-A7EE-DBB8AEED5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18" y="3555551"/>
            <a:ext cx="7491663" cy="70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477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0A8ED5AB-EA9D-0A1E-0380-E0C2A3617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>
            <a:extLst>
              <a:ext uri="{FF2B5EF4-FFF2-40B4-BE49-F238E27FC236}">
                <a16:creationId xmlns:a16="http://schemas.microsoft.com/office/drawing/2014/main" id="{AA3C657C-05F3-3107-5D38-486933DFFB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Algoritmul #1 – </a:t>
            </a:r>
            <a:r>
              <a:rPr lang="ro-RO" dirty="0" err="1"/>
              <a:t>Dueling</a:t>
            </a:r>
            <a:r>
              <a:rPr lang="ro-RO" dirty="0"/>
              <a:t> DQN</a:t>
            </a:r>
          </a:p>
        </p:txBody>
      </p:sp>
      <p:sp>
        <p:nvSpPr>
          <p:cNvPr id="2478" name="Google Shape;2478;p45">
            <a:extLst>
              <a:ext uri="{FF2B5EF4-FFF2-40B4-BE49-F238E27FC236}">
                <a16:creationId xmlns:a16="http://schemas.microsoft.com/office/drawing/2014/main" id="{3625A2AB-F60A-5D33-94BB-38198C223F56}"/>
              </a:ext>
            </a:extLst>
          </p:cNvPr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4E36400-A830-2348-C520-32ADCBEEE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296" y="1926741"/>
            <a:ext cx="4483769" cy="56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0AEDFA-963C-B3A3-9C86-0B3C6D7ACA11}"/>
              </a:ext>
            </a:extLst>
          </p:cNvPr>
          <p:cNvSpPr txBox="1"/>
          <p:nvPr/>
        </p:nvSpPr>
        <p:spPr>
          <a:xfrm>
            <a:off x="1313532" y="1429810"/>
            <a:ext cx="6516836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err="1">
                <a:solidFill>
                  <a:schemeClr val="bg1">
                    <a:lumMod val="10000"/>
                  </a:schemeClr>
                </a:solidFill>
              </a:rPr>
              <a:t>Politica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lumMod val="10000"/>
                  </a:schemeClr>
                </a:solidFill>
              </a:rPr>
              <a:t>optimă</a:t>
            </a:r>
            <a:endParaRPr lang="en-US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887E7-E024-F469-4562-FD7272760F11}"/>
              </a:ext>
            </a:extLst>
          </p:cNvPr>
          <p:cNvSpPr txBox="1"/>
          <p:nvPr/>
        </p:nvSpPr>
        <p:spPr>
          <a:xfrm>
            <a:off x="1313532" y="2651619"/>
            <a:ext cx="6516836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err="1">
                <a:solidFill>
                  <a:schemeClr val="bg1">
                    <a:lumMod val="10000"/>
                  </a:schemeClr>
                </a:solidFill>
              </a:rPr>
              <a:t>Sesiunile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de </a:t>
            </a:r>
            <a:r>
              <a:rPr lang="en-US" sz="2000" b="1" dirty="0" err="1">
                <a:solidFill>
                  <a:schemeClr val="bg1">
                    <a:lumMod val="10000"/>
                  </a:schemeClr>
                </a:solidFill>
              </a:rPr>
              <a:t>antrenare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</a:rPr>
              <a:t> / Loss</a:t>
            </a:r>
            <a:endParaRPr lang="en-US" sz="20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969E0F3D-41C6-3951-D1DD-B555E38CA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69" y="3304938"/>
            <a:ext cx="6104021" cy="89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33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12392-D683-CDD2-03CE-529FCE719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99;p55">
            <a:extLst>
              <a:ext uri="{FF2B5EF4-FFF2-40B4-BE49-F238E27FC236}">
                <a16:creationId xmlns:a16="http://schemas.microsoft.com/office/drawing/2014/main" id="{33574F05-564E-E8A3-2305-F938B39F8982}"/>
              </a:ext>
            </a:extLst>
          </p:cNvPr>
          <p:cNvSpPr txBox="1">
            <a:spLocks/>
          </p:cNvSpPr>
          <p:nvPr/>
        </p:nvSpPr>
        <p:spPr>
          <a:xfrm>
            <a:off x="539550" y="146285"/>
            <a:ext cx="8064900" cy="740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5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ro-RO" sz="3200" dirty="0"/>
              <a:t>Algoritmul #1 – </a:t>
            </a:r>
            <a:r>
              <a:rPr lang="ro-RO" sz="3200" dirty="0" err="1"/>
              <a:t>Dueling</a:t>
            </a:r>
            <a:r>
              <a:rPr lang="ro-RO" sz="3200" dirty="0"/>
              <a:t> DQN vs. DQN</a:t>
            </a:r>
            <a:endParaRPr lang="en-GB" sz="3200" dirty="0"/>
          </a:p>
        </p:txBody>
      </p:sp>
      <p:pic>
        <p:nvPicPr>
          <p:cNvPr id="12290" name="Picture 2" descr="Q-targets, Double DQN and Dueling DQN">
            <a:extLst>
              <a:ext uri="{FF2B5EF4-FFF2-40B4-BE49-F238E27FC236}">
                <a16:creationId xmlns:a16="http://schemas.microsoft.com/office/drawing/2014/main" id="{312BC25A-BA6E-1B47-F552-C47F6B94C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31" y="818901"/>
            <a:ext cx="7900737" cy="403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566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04940D8D-AEB7-241B-FA35-B4F4232CD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96452F-A960-8CF3-B224-FB23742B049C}"/>
              </a:ext>
            </a:extLst>
          </p:cNvPr>
          <p:cNvSpPr txBox="1"/>
          <p:nvPr/>
        </p:nvSpPr>
        <p:spPr>
          <a:xfrm>
            <a:off x="539500" y="1464684"/>
            <a:ext cx="4706268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hlinkClick r:id="rId3"/>
              </a:rPr>
              <a:t>PER Paper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Premiza</a:t>
            </a:r>
            <a:r>
              <a:rPr lang="en-US" b="1" dirty="0"/>
              <a:t>: </a:t>
            </a:r>
            <a:r>
              <a:rPr lang="en-US" dirty="0"/>
              <a:t>Nu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experiențele</a:t>
            </a:r>
            <a:r>
              <a:rPr lang="en-US" dirty="0"/>
              <a:t> </a:t>
            </a:r>
            <a:r>
              <a:rPr lang="en-US" dirty="0" err="1"/>
              <a:t>stocate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replay buffer au </a:t>
            </a:r>
            <a:r>
              <a:rPr lang="en-US" dirty="0" err="1"/>
              <a:t>aceeași</a:t>
            </a:r>
            <a:r>
              <a:rPr lang="en-US" dirty="0"/>
              <a:t> </a:t>
            </a:r>
            <a:r>
              <a:rPr lang="en-US" dirty="0" err="1"/>
              <a:t>importanță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Soluția</a:t>
            </a:r>
            <a:r>
              <a:rPr lang="en-US" b="1" dirty="0"/>
              <a:t>: </a:t>
            </a:r>
            <a:r>
              <a:rPr lang="en-US" dirty="0" err="1"/>
              <a:t>Stocare</a:t>
            </a:r>
            <a:r>
              <a:rPr lang="en-US" dirty="0"/>
              <a:t> cu </a:t>
            </a:r>
            <a:r>
              <a:rPr lang="en-US" dirty="0" err="1"/>
              <a:t>prioritate</a:t>
            </a:r>
            <a:r>
              <a:rPr lang="en-US" dirty="0"/>
              <a:t> a </a:t>
            </a:r>
            <a:r>
              <a:rPr lang="en-US" dirty="0" err="1"/>
              <a:t>experiențelor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buffer.</a:t>
            </a:r>
          </a:p>
        </p:txBody>
      </p:sp>
      <p:sp>
        <p:nvSpPr>
          <p:cNvPr id="2476" name="Google Shape;2476;p45">
            <a:extLst>
              <a:ext uri="{FF2B5EF4-FFF2-40B4-BE49-F238E27FC236}">
                <a16:creationId xmlns:a16="http://schemas.microsoft.com/office/drawing/2014/main" id="{B712C38D-8BED-632B-F5D9-191A2A4685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Algoritmul #2 – </a:t>
            </a:r>
            <a:r>
              <a:rPr lang="ro-RO" dirty="0" err="1"/>
              <a:t>Prioritized</a:t>
            </a:r>
            <a:r>
              <a:rPr lang="ro-RO" dirty="0"/>
              <a:t> </a:t>
            </a:r>
            <a:r>
              <a:rPr lang="ro-RO" dirty="0" err="1"/>
              <a:t>Experience</a:t>
            </a:r>
            <a:r>
              <a:rPr lang="ro-RO" dirty="0"/>
              <a:t> Replay (PER)</a:t>
            </a:r>
          </a:p>
        </p:txBody>
      </p:sp>
      <p:sp>
        <p:nvSpPr>
          <p:cNvPr id="2478" name="Google Shape;2478;p45">
            <a:extLst>
              <a:ext uri="{FF2B5EF4-FFF2-40B4-BE49-F238E27FC236}">
                <a16:creationId xmlns:a16="http://schemas.microsoft.com/office/drawing/2014/main" id="{1794E26F-3473-F5C0-B809-2599398F6A74}"/>
              </a:ext>
            </a:extLst>
          </p:cNvPr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540F1AE-58EF-B7AD-E557-F949AC4B6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9" t="1062" r="20349" b="7182"/>
          <a:stretch>
            <a:fillRect/>
          </a:stretch>
        </p:blipFill>
        <p:spPr bwMode="auto">
          <a:xfrm>
            <a:off x="3389939" y="2925184"/>
            <a:ext cx="4989095" cy="141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686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B005BD80-A732-47A5-4BFB-2D411AEE9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>
            <a:extLst>
              <a:ext uri="{FF2B5EF4-FFF2-40B4-BE49-F238E27FC236}">
                <a16:creationId xmlns:a16="http://schemas.microsoft.com/office/drawing/2014/main" id="{8C10A96B-3ED1-5A62-FFB9-EE34446C4E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Algoritmul #2 – </a:t>
            </a:r>
            <a:r>
              <a:rPr lang="ro-RO" dirty="0" err="1"/>
              <a:t>Prioritized</a:t>
            </a:r>
            <a:r>
              <a:rPr lang="ro-RO" dirty="0"/>
              <a:t> </a:t>
            </a:r>
            <a:r>
              <a:rPr lang="ro-RO" dirty="0" err="1"/>
              <a:t>Experience</a:t>
            </a:r>
            <a:r>
              <a:rPr lang="ro-RO" dirty="0"/>
              <a:t> Replay (PER)</a:t>
            </a:r>
          </a:p>
        </p:txBody>
      </p:sp>
      <p:sp>
        <p:nvSpPr>
          <p:cNvPr id="2478" name="Google Shape;2478;p45">
            <a:extLst>
              <a:ext uri="{FF2B5EF4-FFF2-40B4-BE49-F238E27FC236}">
                <a16:creationId xmlns:a16="http://schemas.microsoft.com/office/drawing/2014/main" id="{58547302-F64C-3205-28D8-C70444521D27}"/>
              </a:ext>
            </a:extLst>
          </p:cNvPr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23F0C0ED-06D1-4B0E-94D7-69B2D125C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00" y="1826205"/>
            <a:ext cx="8065559" cy="197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461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14953D09-F8F4-F306-F388-5BC7F2F65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>
            <a:extLst>
              <a:ext uri="{FF2B5EF4-FFF2-40B4-BE49-F238E27FC236}">
                <a16:creationId xmlns:a16="http://schemas.microsoft.com/office/drawing/2014/main" id="{6252DF23-CD6A-2441-4C8A-E6DBB51F8E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Algoritmul #2 – </a:t>
            </a:r>
            <a:r>
              <a:rPr lang="ro-RO" dirty="0" err="1"/>
              <a:t>Prioritized</a:t>
            </a:r>
            <a:r>
              <a:rPr lang="ro-RO" dirty="0"/>
              <a:t> </a:t>
            </a:r>
            <a:r>
              <a:rPr lang="ro-RO" dirty="0" err="1"/>
              <a:t>Experience</a:t>
            </a:r>
            <a:r>
              <a:rPr lang="ro-RO" dirty="0"/>
              <a:t> Replay (PER)</a:t>
            </a:r>
          </a:p>
        </p:txBody>
      </p:sp>
      <p:sp>
        <p:nvSpPr>
          <p:cNvPr id="2478" name="Google Shape;2478;p45">
            <a:extLst>
              <a:ext uri="{FF2B5EF4-FFF2-40B4-BE49-F238E27FC236}">
                <a16:creationId xmlns:a16="http://schemas.microsoft.com/office/drawing/2014/main" id="{A210DB70-9D56-D97B-AC92-191BE5AC6EE1}"/>
              </a:ext>
            </a:extLst>
          </p:cNvPr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45B3E794-EEEC-D9A9-BD6B-953D56799D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5" r="12020"/>
          <a:stretch>
            <a:fillRect/>
          </a:stretch>
        </p:blipFill>
        <p:spPr bwMode="auto">
          <a:xfrm>
            <a:off x="1335455" y="1721018"/>
            <a:ext cx="6472990" cy="234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934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" name="Google Shape;2150;p36"/>
          <p:cNvGrpSpPr/>
          <p:nvPr/>
        </p:nvGrpSpPr>
        <p:grpSpPr>
          <a:xfrm>
            <a:off x="1812907" y="1955093"/>
            <a:ext cx="731519" cy="822961"/>
            <a:chOff x="4314469" y="1612892"/>
            <a:chExt cx="486900" cy="607800"/>
          </a:xfrm>
        </p:grpSpPr>
        <p:sp>
          <p:nvSpPr>
            <p:cNvPr id="2151" name="Google Shape;2151;p36"/>
            <p:cNvSpPr/>
            <p:nvPr/>
          </p:nvSpPr>
          <p:spPr>
            <a:xfrm rot="5400000" flipH="1">
              <a:off x="4277419" y="1649942"/>
              <a:ext cx="561000" cy="4869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6"/>
            <p:cNvSpPr/>
            <p:nvPr/>
          </p:nvSpPr>
          <p:spPr>
            <a:xfrm rot="5400000" flipH="1">
              <a:off x="4277419" y="1696742"/>
              <a:ext cx="561000" cy="4869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2" name="Google Shape;2162;p36"/>
          <p:cNvGrpSpPr/>
          <p:nvPr/>
        </p:nvGrpSpPr>
        <p:grpSpPr>
          <a:xfrm>
            <a:off x="4206240" y="3486412"/>
            <a:ext cx="731519" cy="822961"/>
            <a:chOff x="4314469" y="1612892"/>
            <a:chExt cx="486900" cy="607800"/>
          </a:xfrm>
        </p:grpSpPr>
        <p:sp>
          <p:nvSpPr>
            <p:cNvPr id="2163" name="Google Shape;2163;p36"/>
            <p:cNvSpPr/>
            <p:nvPr/>
          </p:nvSpPr>
          <p:spPr>
            <a:xfrm rot="5400000" flipH="1">
              <a:off x="4277419" y="1649942"/>
              <a:ext cx="561000" cy="4869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6"/>
            <p:cNvSpPr/>
            <p:nvPr/>
          </p:nvSpPr>
          <p:spPr>
            <a:xfrm rot="5400000" flipH="1">
              <a:off x="4277419" y="1696742"/>
              <a:ext cx="561000" cy="486900"/>
            </a:xfrm>
            <a:prstGeom prst="flowChartDelay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5" name="Google Shape;2165;p36"/>
          <p:cNvSpPr txBox="1">
            <a:spLocks noGrp="1"/>
          </p:cNvSpPr>
          <p:nvPr>
            <p:ph type="title"/>
          </p:nvPr>
        </p:nvSpPr>
        <p:spPr>
          <a:xfrm>
            <a:off x="540475" y="342800"/>
            <a:ext cx="8062200" cy="7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Cuprins</a:t>
            </a:r>
            <a:endParaRPr/>
          </a:p>
        </p:txBody>
      </p:sp>
      <p:sp>
        <p:nvSpPr>
          <p:cNvPr id="2166" name="Google Shape;2166;p36"/>
          <p:cNvSpPr txBox="1">
            <a:spLocks noGrp="1"/>
          </p:cNvSpPr>
          <p:nvPr>
            <p:ph type="subTitle" idx="1"/>
          </p:nvPr>
        </p:nvSpPr>
        <p:spPr>
          <a:xfrm>
            <a:off x="2603255" y="2258733"/>
            <a:ext cx="293950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/>
              <a:t>Recapitulare</a:t>
            </a:r>
            <a:endParaRPr dirty="0"/>
          </a:p>
        </p:txBody>
      </p:sp>
      <p:sp>
        <p:nvSpPr>
          <p:cNvPr id="2168" name="Google Shape;2168;p36"/>
          <p:cNvSpPr txBox="1">
            <a:spLocks noGrp="1"/>
          </p:cNvSpPr>
          <p:nvPr>
            <p:ph type="subTitle" idx="3"/>
          </p:nvPr>
        </p:nvSpPr>
        <p:spPr>
          <a:xfrm>
            <a:off x="4996605" y="3818298"/>
            <a:ext cx="222113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DQN – </a:t>
            </a:r>
            <a:r>
              <a:rPr lang="en-US" dirty="0" err="1"/>
              <a:t>Algoritmi</a:t>
            </a:r>
            <a:r>
              <a:rPr lang="en-US" dirty="0"/>
              <a:t> </a:t>
            </a:r>
            <a:r>
              <a:rPr lang="en-US" dirty="0" err="1"/>
              <a:t>Avansați</a:t>
            </a:r>
            <a:endParaRPr dirty="0"/>
          </a:p>
        </p:txBody>
      </p:sp>
      <p:sp>
        <p:nvSpPr>
          <p:cNvPr id="2178" name="Google Shape;2178;p36"/>
          <p:cNvSpPr txBox="1">
            <a:spLocks noGrp="1"/>
          </p:cNvSpPr>
          <p:nvPr>
            <p:ph type="title" idx="16"/>
          </p:nvPr>
        </p:nvSpPr>
        <p:spPr>
          <a:xfrm>
            <a:off x="1754079" y="2162854"/>
            <a:ext cx="8493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79" name="Google Shape;2179;p36"/>
          <p:cNvSpPr txBox="1">
            <a:spLocks noGrp="1"/>
          </p:cNvSpPr>
          <p:nvPr>
            <p:ph type="title" idx="17"/>
          </p:nvPr>
        </p:nvSpPr>
        <p:spPr>
          <a:xfrm>
            <a:off x="4147395" y="3699798"/>
            <a:ext cx="8493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84" name="Google Shape;2184;p36"/>
          <p:cNvSpPr/>
          <p:nvPr/>
        </p:nvSpPr>
        <p:spPr>
          <a:xfrm>
            <a:off x="8433925" y="1294527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36"/>
          <p:cNvSpPr/>
          <p:nvPr/>
        </p:nvSpPr>
        <p:spPr>
          <a:xfrm>
            <a:off x="957921" y="174426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01233E6A-390E-0C2B-7DB1-4F81AEBE2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>
            <a:extLst>
              <a:ext uri="{FF2B5EF4-FFF2-40B4-BE49-F238E27FC236}">
                <a16:creationId xmlns:a16="http://schemas.microsoft.com/office/drawing/2014/main" id="{7FF2FF7D-A1F9-C31A-A6F0-E33AC7BE62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Algoritmul #2 – </a:t>
            </a:r>
            <a:r>
              <a:rPr lang="ro-RO" dirty="0" err="1"/>
              <a:t>Prioritized</a:t>
            </a:r>
            <a:r>
              <a:rPr lang="ro-RO" dirty="0"/>
              <a:t> </a:t>
            </a:r>
            <a:r>
              <a:rPr lang="ro-RO" dirty="0" err="1"/>
              <a:t>Experience</a:t>
            </a:r>
            <a:r>
              <a:rPr lang="ro-RO" dirty="0"/>
              <a:t> Replay (PER)</a:t>
            </a:r>
          </a:p>
        </p:txBody>
      </p:sp>
      <p:sp>
        <p:nvSpPr>
          <p:cNvPr id="2478" name="Google Shape;2478;p45">
            <a:extLst>
              <a:ext uri="{FF2B5EF4-FFF2-40B4-BE49-F238E27FC236}">
                <a16:creationId xmlns:a16="http://schemas.microsoft.com/office/drawing/2014/main" id="{B80B0AE9-1F6C-EA04-4D9B-26CA2A6A5587}"/>
              </a:ext>
            </a:extLst>
          </p:cNvPr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4053EB39-AF62-01E6-C759-A51045EE1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0" r="8245"/>
          <a:stretch>
            <a:fillRect/>
          </a:stretch>
        </p:blipFill>
        <p:spPr bwMode="auto">
          <a:xfrm>
            <a:off x="693771" y="1879344"/>
            <a:ext cx="7756358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295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8A159B5A-960F-EB94-D44C-CB9B8A69A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>
            <a:extLst>
              <a:ext uri="{FF2B5EF4-FFF2-40B4-BE49-F238E27FC236}">
                <a16:creationId xmlns:a16="http://schemas.microsoft.com/office/drawing/2014/main" id="{C2079D7D-0783-850B-DBA1-6CF3137B80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Algoritmul #2 – </a:t>
            </a:r>
            <a:r>
              <a:rPr lang="ro-RO" dirty="0" err="1"/>
              <a:t>Prioritized</a:t>
            </a:r>
            <a:r>
              <a:rPr lang="ro-RO" dirty="0"/>
              <a:t> </a:t>
            </a:r>
            <a:r>
              <a:rPr lang="ro-RO" dirty="0" err="1"/>
              <a:t>Experience</a:t>
            </a:r>
            <a:r>
              <a:rPr lang="ro-RO" dirty="0"/>
              <a:t> Replay (PER)</a:t>
            </a:r>
          </a:p>
        </p:txBody>
      </p:sp>
      <p:sp>
        <p:nvSpPr>
          <p:cNvPr id="2478" name="Google Shape;2478;p45">
            <a:extLst>
              <a:ext uri="{FF2B5EF4-FFF2-40B4-BE49-F238E27FC236}">
                <a16:creationId xmlns:a16="http://schemas.microsoft.com/office/drawing/2014/main" id="{93994EA0-884A-BA98-FC82-0F5A0E7C1C62}"/>
              </a:ext>
            </a:extLst>
          </p:cNvPr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E8C22913-82AB-1A6A-1593-018F81902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604" y="917740"/>
            <a:ext cx="6464792" cy="403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89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89679492-B15C-B9E1-2C8A-CE7437B31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>
            <a:extLst>
              <a:ext uri="{FF2B5EF4-FFF2-40B4-BE49-F238E27FC236}">
                <a16:creationId xmlns:a16="http://schemas.microsoft.com/office/drawing/2014/main" id="{24A4C414-EDDF-7E6E-3495-00FD0180D1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Algoritmul #2 – </a:t>
            </a:r>
            <a:r>
              <a:rPr lang="ro-RO" dirty="0" err="1"/>
              <a:t>Prioritized</a:t>
            </a:r>
            <a:r>
              <a:rPr lang="ro-RO" dirty="0"/>
              <a:t> </a:t>
            </a:r>
            <a:r>
              <a:rPr lang="ro-RO" dirty="0" err="1"/>
              <a:t>Experience</a:t>
            </a:r>
            <a:r>
              <a:rPr lang="ro-RO" dirty="0"/>
              <a:t> Replay (PER)</a:t>
            </a:r>
          </a:p>
        </p:txBody>
      </p:sp>
      <p:sp>
        <p:nvSpPr>
          <p:cNvPr id="2478" name="Google Shape;2478;p45">
            <a:extLst>
              <a:ext uri="{FF2B5EF4-FFF2-40B4-BE49-F238E27FC236}">
                <a16:creationId xmlns:a16="http://schemas.microsoft.com/office/drawing/2014/main" id="{1643CA67-01F1-C778-1974-88881FE867DD}"/>
              </a:ext>
            </a:extLst>
          </p:cNvPr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78" name="Picture 2" descr="19. PER / Prioritized Experience Replay - Deep Learning Bible - 5.  Reinforcement Learning - 한글">
            <a:extLst>
              <a:ext uri="{FF2B5EF4-FFF2-40B4-BE49-F238E27FC236}">
                <a16:creationId xmlns:a16="http://schemas.microsoft.com/office/drawing/2014/main" id="{18ED2FD5-4BF6-4A4A-9901-02E11278C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69"/>
          <a:stretch>
            <a:fillRect/>
          </a:stretch>
        </p:blipFill>
        <p:spPr bwMode="auto">
          <a:xfrm>
            <a:off x="1874065" y="1084775"/>
            <a:ext cx="5395869" cy="396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434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59640D21-6E77-21BA-17FE-321E4BA1E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A2BBF95-9EDC-E191-0F20-22B6A2DFEE09}"/>
              </a:ext>
            </a:extLst>
          </p:cNvPr>
          <p:cNvSpPr txBox="1"/>
          <p:nvPr/>
        </p:nvSpPr>
        <p:spPr>
          <a:xfrm>
            <a:off x="539500" y="1464684"/>
            <a:ext cx="4172200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hlinkClick r:id="rId3"/>
              </a:rPr>
              <a:t>Distributional RL (C51) Paper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Premiza</a:t>
            </a:r>
            <a:r>
              <a:rPr lang="en-US" b="1" dirty="0"/>
              <a:t>: </a:t>
            </a:r>
            <a:r>
              <a:rPr lang="en-US" dirty="0" err="1"/>
              <a:t>Alegerea</a:t>
            </a:r>
            <a:r>
              <a:rPr lang="en-US" dirty="0"/>
              <a:t> </a:t>
            </a:r>
            <a:r>
              <a:rPr lang="en-US" dirty="0" err="1"/>
              <a:t>acțiunilor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conceptului</a:t>
            </a:r>
            <a:r>
              <a:rPr lang="en-US" dirty="0"/>
              <a:t> ”expected value” </a:t>
            </a:r>
            <a:r>
              <a:rPr lang="en-US" dirty="0" err="1"/>
              <a:t>poate</a:t>
            </a:r>
            <a:r>
              <a:rPr lang="en-US" dirty="0"/>
              <a:t> conduce </a:t>
            </a:r>
            <a:r>
              <a:rPr lang="en-US" dirty="0" err="1"/>
              <a:t>către</a:t>
            </a:r>
            <a:r>
              <a:rPr lang="en-US" dirty="0"/>
              <a:t> </a:t>
            </a:r>
            <a:r>
              <a:rPr lang="en-US" dirty="0" err="1"/>
              <a:t>rezultate</a:t>
            </a:r>
            <a:r>
              <a:rPr lang="en-US" dirty="0"/>
              <a:t> </a:t>
            </a:r>
            <a:r>
              <a:rPr lang="en-US" dirty="0" err="1"/>
              <a:t>neoptimizate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Soluția</a:t>
            </a:r>
            <a:r>
              <a:rPr lang="en-US" b="1" dirty="0"/>
              <a:t>: </a:t>
            </a:r>
            <a:r>
              <a:rPr lang="en-US" dirty="0" err="1"/>
              <a:t>Modelăm</a:t>
            </a:r>
            <a:r>
              <a:rPr lang="en-US" dirty="0"/>
              <a:t> </a:t>
            </a:r>
            <a:r>
              <a:rPr lang="en-US" dirty="0" err="1"/>
              <a:t>distribuția</a:t>
            </a:r>
            <a:r>
              <a:rPr lang="en-US" dirty="0"/>
              <a:t> </a:t>
            </a:r>
            <a:r>
              <a:rPr lang="en-US" dirty="0" err="1"/>
              <a:t>recompenselor</a:t>
            </a:r>
            <a:r>
              <a:rPr lang="en-US" dirty="0"/>
              <a:t>, nu “expected value”.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“Distributional Bellman Equation”</a:t>
            </a:r>
          </a:p>
        </p:txBody>
      </p:sp>
      <p:sp>
        <p:nvSpPr>
          <p:cNvPr id="2476" name="Google Shape;2476;p45">
            <a:extLst>
              <a:ext uri="{FF2B5EF4-FFF2-40B4-BE49-F238E27FC236}">
                <a16:creationId xmlns:a16="http://schemas.microsoft.com/office/drawing/2014/main" id="{0306B9D9-3666-CBD1-A14E-B85EC9140D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Algoritmul #3 – </a:t>
            </a:r>
            <a:r>
              <a:rPr lang="ro-RO" dirty="0" err="1"/>
              <a:t>Distributional</a:t>
            </a:r>
            <a:r>
              <a:rPr lang="ro-RO" dirty="0"/>
              <a:t> RL (C51)</a:t>
            </a:r>
          </a:p>
        </p:txBody>
      </p:sp>
      <p:sp>
        <p:nvSpPr>
          <p:cNvPr id="2478" name="Google Shape;2478;p45">
            <a:extLst>
              <a:ext uri="{FF2B5EF4-FFF2-40B4-BE49-F238E27FC236}">
                <a16:creationId xmlns:a16="http://schemas.microsoft.com/office/drawing/2014/main" id="{91966362-A80C-E675-3220-59015C33D15A}"/>
              </a:ext>
            </a:extLst>
          </p:cNvPr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4A53C5A0-7EB3-7313-4A13-06C4C14A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612" y="1464684"/>
            <a:ext cx="3815788" cy="295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2479;p45">
            <a:extLst>
              <a:ext uri="{FF2B5EF4-FFF2-40B4-BE49-F238E27FC236}">
                <a16:creationId xmlns:a16="http://schemas.microsoft.com/office/drawing/2014/main" id="{7F650B02-D7E0-2887-EB4B-343B4B4B6242}"/>
              </a:ext>
            </a:extLst>
          </p:cNvPr>
          <p:cNvGrpSpPr/>
          <p:nvPr/>
        </p:nvGrpSpPr>
        <p:grpSpPr>
          <a:xfrm rot="5400000">
            <a:off x="3069266" y="3414075"/>
            <a:ext cx="688135" cy="355855"/>
            <a:chOff x="7812047" y="4100311"/>
            <a:chExt cx="715589" cy="608196"/>
          </a:xfrm>
        </p:grpSpPr>
        <p:grpSp>
          <p:nvGrpSpPr>
            <p:cNvPr id="3" name="Google Shape;2480;p45">
              <a:extLst>
                <a:ext uri="{FF2B5EF4-FFF2-40B4-BE49-F238E27FC236}">
                  <a16:creationId xmlns:a16="http://schemas.microsoft.com/office/drawing/2014/main" id="{A4134812-DB34-3D97-36D0-8A508CD7B629}"/>
                </a:ext>
              </a:extLst>
            </p:cNvPr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5" name="Google Shape;2481;p45">
                <a:extLst>
                  <a:ext uri="{FF2B5EF4-FFF2-40B4-BE49-F238E27FC236}">
                    <a16:creationId xmlns:a16="http://schemas.microsoft.com/office/drawing/2014/main" id="{340EFE0C-3F46-8DE3-4AE4-201A17C9D494}"/>
                  </a:ext>
                </a:extLst>
              </p:cNvPr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482;p45">
                <a:extLst>
                  <a:ext uri="{FF2B5EF4-FFF2-40B4-BE49-F238E27FC236}">
                    <a16:creationId xmlns:a16="http://schemas.microsoft.com/office/drawing/2014/main" id="{8F0BDB8B-EE06-CCE6-D353-C8BEAF190B02}"/>
                  </a:ext>
                </a:extLst>
              </p:cNvPr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2483;p45">
              <a:extLst>
                <a:ext uri="{FF2B5EF4-FFF2-40B4-BE49-F238E27FC236}">
                  <a16:creationId xmlns:a16="http://schemas.microsoft.com/office/drawing/2014/main" id="{6CEF79A5-5059-72D5-E13E-24CC7739E497}"/>
                </a:ext>
              </a:extLst>
            </p:cNvPr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70469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00FD785A-B17B-B401-8A7D-71821E5D4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80B0E87-B4C6-0337-EC50-243387EE9D10}"/>
              </a:ext>
            </a:extLst>
          </p:cNvPr>
          <p:cNvSpPr txBox="1"/>
          <p:nvPr/>
        </p:nvSpPr>
        <p:spPr>
          <a:xfrm>
            <a:off x="1043266" y="1549867"/>
            <a:ext cx="4172200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“Distributional Bellman Equation”</a:t>
            </a:r>
          </a:p>
          <a:p>
            <a:pPr>
              <a:lnSpc>
                <a:spcPct val="150000"/>
              </a:lnSpc>
            </a:pPr>
            <a:endParaRPr lang="en-US" b="1" dirty="0"/>
          </a:p>
          <a:p>
            <a:pPr>
              <a:lnSpc>
                <a:spcPct val="150000"/>
              </a:lnSpc>
            </a:pPr>
            <a:endParaRPr lang="en-US" b="1" dirty="0"/>
          </a:p>
        </p:txBody>
      </p:sp>
      <p:sp>
        <p:nvSpPr>
          <p:cNvPr id="2476" name="Google Shape;2476;p45">
            <a:extLst>
              <a:ext uri="{FF2B5EF4-FFF2-40B4-BE49-F238E27FC236}">
                <a16:creationId xmlns:a16="http://schemas.microsoft.com/office/drawing/2014/main" id="{48868110-3A8D-E1D0-3119-E813FFF67F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Algoritmul #3 – </a:t>
            </a:r>
            <a:r>
              <a:rPr lang="ro-RO" dirty="0" err="1"/>
              <a:t>Distributional</a:t>
            </a:r>
            <a:r>
              <a:rPr lang="ro-RO" dirty="0"/>
              <a:t> RL (C51)</a:t>
            </a:r>
          </a:p>
        </p:txBody>
      </p:sp>
      <p:sp>
        <p:nvSpPr>
          <p:cNvPr id="2478" name="Google Shape;2478;p45">
            <a:extLst>
              <a:ext uri="{FF2B5EF4-FFF2-40B4-BE49-F238E27FC236}">
                <a16:creationId xmlns:a16="http://schemas.microsoft.com/office/drawing/2014/main" id="{5482ED7A-F35C-BFFF-B5D2-00314820A241}"/>
              </a:ext>
            </a:extLst>
          </p:cNvPr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650" name="Picture 2" descr="Atoms">
            <a:extLst>
              <a:ext uri="{FF2B5EF4-FFF2-40B4-BE49-F238E27FC236}">
                <a16:creationId xmlns:a16="http://schemas.microsoft.com/office/drawing/2014/main" id="{4BB77B43-7E9C-811D-0315-B7DF39165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50" y="1658990"/>
            <a:ext cx="3989387" cy="257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348CA-5019-8C3F-9324-CF85B589035F}"/>
                  </a:ext>
                </a:extLst>
              </p:cNvPr>
              <p:cNvSpPr txBox="1"/>
              <p:nvPr/>
            </p:nvSpPr>
            <p:spPr>
              <a:xfrm>
                <a:off x="1789112" y="2060808"/>
                <a:ext cx="171976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Z(s’, a’)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348CA-5019-8C3F-9324-CF85B5890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12" y="2060808"/>
                <a:ext cx="1719766" cy="215444"/>
              </a:xfrm>
              <a:prstGeom prst="rect">
                <a:avLst/>
              </a:prstGeom>
              <a:blipFill>
                <a:blip r:embed="rId4"/>
                <a:stretch>
                  <a:fillRect l="-2920" t="-27778" r="-510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68DA7D2-2E14-CB34-D801-E6145A755F2B}"/>
              </a:ext>
            </a:extLst>
          </p:cNvPr>
          <p:cNvSpPr txBox="1"/>
          <p:nvPr/>
        </p:nvSpPr>
        <p:spPr>
          <a:xfrm>
            <a:off x="1119486" y="2571750"/>
            <a:ext cx="33762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 – </a:t>
            </a:r>
            <a:r>
              <a:rPr lang="en-US" b="1" dirty="0" err="1"/>
              <a:t>distribuția</a:t>
            </a:r>
            <a:r>
              <a:rPr lang="en-US" b="1" dirty="0"/>
              <a:t> </a:t>
            </a:r>
            <a:r>
              <a:rPr lang="en-US" b="1" dirty="0" err="1"/>
              <a:t>recompenselor</a:t>
            </a:r>
            <a:r>
              <a:rPr lang="en-US" b="1" dirty="0"/>
              <a:t> </a:t>
            </a:r>
            <a:r>
              <a:rPr lang="en-US" b="1" dirty="0" err="1"/>
              <a:t>viitoare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Caracterizată</a:t>
            </a:r>
            <a:r>
              <a:rPr lang="en-US" dirty="0"/>
              <a:t> 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Recompensa</a:t>
            </a:r>
            <a:r>
              <a:rPr lang="en-US" dirty="0"/>
              <a:t>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Next state-action (S’, A’)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return Z(S’, A’)</a:t>
            </a:r>
          </a:p>
        </p:txBody>
      </p:sp>
    </p:spTree>
    <p:extLst>
      <p:ext uri="{BB962C8B-B14F-4D97-AF65-F5344CB8AC3E}">
        <p14:creationId xmlns:p14="http://schemas.microsoft.com/office/powerpoint/2010/main" val="2619383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3B4DCA28-7D3F-E64D-3B0D-3F7201DDB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4A26023-1DAF-D39D-3241-3D60BC309130}"/>
              </a:ext>
            </a:extLst>
          </p:cNvPr>
          <p:cNvSpPr txBox="1"/>
          <p:nvPr/>
        </p:nvSpPr>
        <p:spPr>
          <a:xfrm>
            <a:off x="726271" y="1549866"/>
            <a:ext cx="417220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a) </a:t>
            </a:r>
            <a:r>
              <a:rPr lang="en-US" b="1" dirty="0" err="1"/>
              <a:t>Calculăm</a:t>
            </a:r>
            <a:r>
              <a:rPr lang="en-US" b="1" dirty="0"/>
              <a:t> </a:t>
            </a:r>
            <a:r>
              <a:rPr lang="en-US" b="1" dirty="0" err="1"/>
              <a:t>distribuția</a:t>
            </a:r>
            <a:r>
              <a:rPr lang="en-US" b="1" dirty="0"/>
              <a:t> </a:t>
            </a:r>
            <a:r>
              <a:rPr lang="en-US" b="1" dirty="0" err="1"/>
              <a:t>pentru</a:t>
            </a:r>
            <a:r>
              <a:rPr lang="en-US" b="1" dirty="0"/>
              <a:t> Z(s’, a’)</a:t>
            </a:r>
          </a:p>
        </p:txBody>
      </p:sp>
      <p:sp>
        <p:nvSpPr>
          <p:cNvPr id="2476" name="Google Shape;2476;p45">
            <a:extLst>
              <a:ext uri="{FF2B5EF4-FFF2-40B4-BE49-F238E27FC236}">
                <a16:creationId xmlns:a16="http://schemas.microsoft.com/office/drawing/2014/main" id="{189589FF-3BB8-FC99-AF62-C0B7CE27A1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Algoritmul #3 – </a:t>
            </a:r>
            <a:r>
              <a:rPr lang="ro-RO" dirty="0" err="1"/>
              <a:t>Distributional</a:t>
            </a:r>
            <a:r>
              <a:rPr lang="ro-RO" dirty="0"/>
              <a:t> RL (C51)</a:t>
            </a:r>
          </a:p>
        </p:txBody>
      </p:sp>
      <p:sp>
        <p:nvSpPr>
          <p:cNvPr id="2478" name="Google Shape;2478;p45">
            <a:extLst>
              <a:ext uri="{FF2B5EF4-FFF2-40B4-BE49-F238E27FC236}">
                <a16:creationId xmlns:a16="http://schemas.microsoft.com/office/drawing/2014/main" id="{7B2FDECA-52C5-AAC9-5F3E-0C53FF9AD983}"/>
              </a:ext>
            </a:extLst>
          </p:cNvPr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2CCB15-CA92-37CC-7DBC-B4A4ED2F4A48}"/>
                  </a:ext>
                </a:extLst>
              </p:cNvPr>
              <p:cNvSpPr txBox="1"/>
              <p:nvPr/>
            </p:nvSpPr>
            <p:spPr>
              <a:xfrm>
                <a:off x="1664597" y="2356306"/>
                <a:ext cx="88543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2CCB15-CA92-37CC-7DBC-B4A4ED2F4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97" y="2356306"/>
                <a:ext cx="885434" cy="215444"/>
              </a:xfrm>
              <a:prstGeom prst="rect">
                <a:avLst/>
              </a:prstGeom>
              <a:blipFill>
                <a:blip r:embed="rId3"/>
                <a:stretch>
                  <a:fillRect l="-2857" t="-111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4" name="Picture 2" descr="Next state distribution under policy $$\pi$$">
            <a:extLst>
              <a:ext uri="{FF2B5EF4-FFF2-40B4-BE49-F238E27FC236}">
                <a16:creationId xmlns:a16="http://schemas.microsoft.com/office/drawing/2014/main" id="{073092E6-BA4A-8844-9E87-D4CF3F019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472" y="1527567"/>
            <a:ext cx="2481544" cy="137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C2CCB9-6668-EFEE-EB6D-3329D5AE3EC2}"/>
              </a:ext>
            </a:extLst>
          </p:cNvPr>
          <p:cNvSpPr txBox="1"/>
          <p:nvPr/>
        </p:nvSpPr>
        <p:spPr>
          <a:xfrm>
            <a:off x="677506" y="3218082"/>
            <a:ext cx="4172200" cy="93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b) </a:t>
            </a:r>
            <a:r>
              <a:rPr lang="en-US" b="1" dirty="0" err="1"/>
              <a:t>Multiplicăm</a:t>
            </a:r>
            <a:r>
              <a:rPr lang="en-US" b="1" dirty="0"/>
              <a:t> cu </a:t>
            </a:r>
            <a:r>
              <a:rPr lang="en-US" b="1" dirty="0" err="1"/>
              <a:t>factorul</a:t>
            </a:r>
            <a:r>
              <a:rPr lang="en-US" b="1" dirty="0"/>
              <a:t> de discount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(</a:t>
            </a:r>
            <a:r>
              <a:rPr lang="en-US" sz="1200" dirty="0" err="1"/>
              <a:t>obținem</a:t>
            </a:r>
            <a:r>
              <a:rPr lang="en-US" sz="1200" dirty="0"/>
              <a:t> o </a:t>
            </a:r>
            <a:r>
              <a:rPr lang="en-US" sz="1200" dirty="0" err="1"/>
              <a:t>distribuție</a:t>
            </a:r>
            <a:r>
              <a:rPr lang="en-US" sz="1200" dirty="0"/>
              <a:t> </a:t>
            </a:r>
            <a:r>
              <a:rPr lang="en-US" sz="1200" dirty="0" err="1"/>
              <a:t>aplatizată</a:t>
            </a:r>
            <a:r>
              <a:rPr lang="en-US" sz="1200" dirty="0"/>
              <a:t>, </a:t>
            </a:r>
            <a:r>
              <a:rPr lang="en-US" sz="1200" dirty="0" err="1"/>
              <a:t>mai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 err="1"/>
              <a:t>aproape</a:t>
            </a:r>
            <a:r>
              <a:rPr lang="en-US" sz="1200" dirty="0"/>
              <a:t> de 0)</a:t>
            </a:r>
          </a:p>
        </p:txBody>
      </p:sp>
      <p:pic>
        <p:nvPicPr>
          <p:cNvPr id="28676" name="Picture 4" descr="Discounting shrinks the distribution towards 0">
            <a:extLst>
              <a:ext uri="{FF2B5EF4-FFF2-40B4-BE49-F238E27FC236}">
                <a16:creationId xmlns:a16="http://schemas.microsoft.com/office/drawing/2014/main" id="{A3F8C59E-94DC-9FDC-0B36-60FE36C9D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472" y="2941646"/>
            <a:ext cx="2481544" cy="13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56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4DAF0AA9-54A0-1C8B-3E98-648F1C114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51324B8-542C-08CF-7260-B1D7E3729EC3}"/>
              </a:ext>
            </a:extLst>
          </p:cNvPr>
          <p:cNvSpPr txBox="1"/>
          <p:nvPr/>
        </p:nvSpPr>
        <p:spPr>
          <a:xfrm>
            <a:off x="726271" y="1549866"/>
            <a:ext cx="4172200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c) </a:t>
            </a:r>
            <a:r>
              <a:rPr lang="en-US" b="1" dirty="0" err="1"/>
              <a:t>Adăugăm</a:t>
            </a:r>
            <a:r>
              <a:rPr lang="en-US" b="1" dirty="0"/>
              <a:t> </a:t>
            </a:r>
            <a:r>
              <a:rPr lang="en-US" b="1" dirty="0" err="1"/>
              <a:t>recompensele</a:t>
            </a:r>
            <a:endParaRPr lang="en-US" b="1" dirty="0"/>
          </a:p>
        </p:txBody>
      </p:sp>
      <p:sp>
        <p:nvSpPr>
          <p:cNvPr id="2476" name="Google Shape;2476;p45">
            <a:extLst>
              <a:ext uri="{FF2B5EF4-FFF2-40B4-BE49-F238E27FC236}">
                <a16:creationId xmlns:a16="http://schemas.microsoft.com/office/drawing/2014/main" id="{9D552EED-C8D2-B418-0278-20F450C8B2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Algoritmul #3 – </a:t>
            </a:r>
            <a:r>
              <a:rPr lang="ro-RO" dirty="0" err="1"/>
              <a:t>Distributional</a:t>
            </a:r>
            <a:r>
              <a:rPr lang="ro-RO" dirty="0"/>
              <a:t> RL (C51)</a:t>
            </a:r>
          </a:p>
        </p:txBody>
      </p:sp>
      <p:sp>
        <p:nvSpPr>
          <p:cNvPr id="2478" name="Google Shape;2478;p45">
            <a:extLst>
              <a:ext uri="{FF2B5EF4-FFF2-40B4-BE49-F238E27FC236}">
                <a16:creationId xmlns:a16="http://schemas.microsoft.com/office/drawing/2014/main" id="{A0BA3BF5-C98F-78C8-DE6A-75F41D1C6244}"/>
              </a:ext>
            </a:extLst>
          </p:cNvPr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BD0680-BE28-4292-26E1-11303E9438E3}"/>
              </a:ext>
            </a:extLst>
          </p:cNvPr>
          <p:cNvSpPr txBox="1"/>
          <p:nvPr/>
        </p:nvSpPr>
        <p:spPr>
          <a:xfrm>
            <a:off x="677506" y="3218082"/>
            <a:ext cx="4172200" cy="65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d) </a:t>
            </a:r>
            <a:r>
              <a:rPr lang="en-US" b="1" dirty="0" err="1"/>
              <a:t>Aplicăm</a:t>
            </a:r>
            <a:r>
              <a:rPr lang="en-US" b="1" dirty="0"/>
              <a:t> o </a:t>
            </a:r>
            <a:r>
              <a:rPr lang="en-US" b="1" dirty="0" err="1"/>
              <a:t>proiecție</a:t>
            </a:r>
            <a:r>
              <a:rPr lang="en-US" b="1" dirty="0"/>
              <a:t> </a:t>
            </a:r>
            <a:r>
              <a:rPr lang="en-US" b="1" dirty="0" err="1"/>
              <a:t>finală</a:t>
            </a:r>
            <a:r>
              <a:rPr lang="en-US" b="1" dirty="0"/>
              <a:t> / mapping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(pas </a:t>
            </a:r>
            <a:r>
              <a:rPr lang="en-US" sz="1200" dirty="0" err="1"/>
              <a:t>necesar</a:t>
            </a:r>
            <a:r>
              <a:rPr lang="en-US" sz="1200" dirty="0"/>
              <a:t> </a:t>
            </a:r>
            <a:r>
              <a:rPr lang="en-US" sz="1200" dirty="0" err="1"/>
              <a:t>pentru</a:t>
            </a:r>
            <a:r>
              <a:rPr lang="en-US" sz="1200" dirty="0"/>
              <a:t> a ne </a:t>
            </a:r>
            <a:r>
              <a:rPr lang="en-US" sz="1200" dirty="0" err="1"/>
              <a:t>sincroniza</a:t>
            </a:r>
            <a:r>
              <a:rPr lang="en-US" sz="1200" dirty="0"/>
              <a:t> cu </a:t>
            </a:r>
            <a:r>
              <a:rPr lang="en-US" sz="1200" dirty="0" err="1"/>
              <a:t>formatul</a:t>
            </a:r>
            <a:r>
              <a:rPr lang="en-US" sz="1200" dirty="0"/>
              <a:t> </a:t>
            </a:r>
            <a:r>
              <a:rPr lang="en-US" sz="1200" dirty="0" err="1"/>
              <a:t>rețelei</a:t>
            </a:r>
            <a:r>
              <a:rPr lang="en-US" sz="1200" dirty="0"/>
              <a:t>)</a:t>
            </a:r>
          </a:p>
        </p:txBody>
      </p:sp>
      <p:pic>
        <p:nvPicPr>
          <p:cNvPr id="29698" name="Picture 2" descr="Add reward and shift">
            <a:extLst>
              <a:ext uri="{FF2B5EF4-FFF2-40B4-BE49-F238E27FC236}">
                <a16:creationId xmlns:a16="http://schemas.microsoft.com/office/drawing/2014/main" id="{B5348445-765C-C789-354F-5F28865E6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573" y="1645649"/>
            <a:ext cx="2818558" cy="124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Projection">
            <a:extLst>
              <a:ext uri="{FF2B5EF4-FFF2-40B4-BE49-F238E27FC236}">
                <a16:creationId xmlns:a16="http://schemas.microsoft.com/office/drawing/2014/main" id="{0B97DB6A-C6AE-7B6F-04BC-7F732D9FD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048" y="2894916"/>
            <a:ext cx="2699607" cy="149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501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D004F049-7AD5-1DCB-2002-2526ACD1E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>
            <a:extLst>
              <a:ext uri="{FF2B5EF4-FFF2-40B4-BE49-F238E27FC236}">
                <a16:creationId xmlns:a16="http://schemas.microsoft.com/office/drawing/2014/main" id="{7A5CD9C0-6C01-CEFE-53C1-67AD32B540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Algoritmul #3 – </a:t>
            </a:r>
            <a:r>
              <a:rPr lang="ro-RO" dirty="0" err="1"/>
              <a:t>Distributional</a:t>
            </a:r>
            <a:r>
              <a:rPr lang="ro-RO" dirty="0"/>
              <a:t> RL (C51)</a:t>
            </a:r>
          </a:p>
        </p:txBody>
      </p:sp>
      <p:sp>
        <p:nvSpPr>
          <p:cNvPr id="2478" name="Google Shape;2478;p45">
            <a:extLst>
              <a:ext uri="{FF2B5EF4-FFF2-40B4-BE49-F238E27FC236}">
                <a16:creationId xmlns:a16="http://schemas.microsoft.com/office/drawing/2014/main" id="{B0A780D7-7675-053F-8B36-D20E1FB8F50C}"/>
              </a:ext>
            </a:extLst>
          </p:cNvPr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8FB5C1E3-FED9-2DE7-9B78-40B6DDEA1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899" y="1563366"/>
            <a:ext cx="5928102" cy="276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222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5B586527-17BF-A615-0FCE-9C4360608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>
            <a:extLst>
              <a:ext uri="{FF2B5EF4-FFF2-40B4-BE49-F238E27FC236}">
                <a16:creationId xmlns:a16="http://schemas.microsoft.com/office/drawing/2014/main" id="{C6D92CC3-5C75-4362-FE29-97DD35C627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o-RO" dirty="0"/>
              <a:t>Algoritmul #4 – </a:t>
            </a:r>
            <a:r>
              <a:rPr lang="en-US" dirty="0"/>
              <a:t>🌈 </a:t>
            </a:r>
            <a:r>
              <a:rPr lang="en-US" b="1" dirty="0"/>
              <a:t>Rainbow DQN </a:t>
            </a:r>
            <a:endParaRPr lang="ro-RO" dirty="0">
              <a:solidFill>
                <a:srgbClr val="434343"/>
              </a:solidFill>
            </a:endParaRPr>
          </a:p>
        </p:txBody>
      </p:sp>
      <p:sp>
        <p:nvSpPr>
          <p:cNvPr id="2478" name="Google Shape;2478;p45">
            <a:extLst>
              <a:ext uri="{FF2B5EF4-FFF2-40B4-BE49-F238E27FC236}">
                <a16:creationId xmlns:a16="http://schemas.microsoft.com/office/drawing/2014/main" id="{BE813DB8-2F68-88D9-BC03-57EA83EDDC70}"/>
              </a:ext>
            </a:extLst>
          </p:cNvPr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6EFA8-870F-95D4-C140-812BE71DA07E}"/>
              </a:ext>
            </a:extLst>
          </p:cNvPr>
          <p:cNvSpPr txBox="1"/>
          <p:nvPr/>
        </p:nvSpPr>
        <p:spPr>
          <a:xfrm>
            <a:off x="539500" y="1464684"/>
            <a:ext cx="4172200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hlinkClick r:id="rId3"/>
              </a:rPr>
              <a:t>Rainbow DQN Paper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Premiza</a:t>
            </a:r>
            <a:r>
              <a:rPr lang="en-US" b="1" dirty="0"/>
              <a:t>: </a:t>
            </a:r>
            <a:r>
              <a:rPr lang="en-US" dirty="0" err="1"/>
              <a:t>Combinarea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multor</a:t>
            </a:r>
            <a:r>
              <a:rPr lang="en-US" dirty="0"/>
              <a:t> </a:t>
            </a:r>
            <a:r>
              <a:rPr lang="en-US" dirty="0" err="1"/>
              <a:t>tehnici</a:t>
            </a:r>
            <a:r>
              <a:rPr lang="en-US" dirty="0"/>
              <a:t> de </a:t>
            </a:r>
            <a:r>
              <a:rPr lang="en-US" dirty="0" err="1"/>
              <a:t>optimizare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DQN </a:t>
            </a:r>
            <a:r>
              <a:rPr lang="en-US" dirty="0" err="1"/>
              <a:t>într</a:t>
            </a:r>
            <a:r>
              <a:rPr lang="en-US" dirty="0"/>
              <a:t>-un </a:t>
            </a:r>
            <a:r>
              <a:rPr lang="en-US" dirty="0" err="1"/>
              <a:t>singur</a:t>
            </a:r>
            <a:r>
              <a:rPr lang="en-US" dirty="0"/>
              <a:t> </a:t>
            </a:r>
            <a:r>
              <a:rPr lang="en-US" dirty="0" err="1"/>
              <a:t>algoritm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Obținem</a:t>
            </a:r>
            <a:r>
              <a:rPr lang="en-US" dirty="0"/>
              <a:t> un </a:t>
            </a:r>
            <a:r>
              <a:rPr lang="en-US" dirty="0" err="1"/>
              <a:t>algoritm</a:t>
            </a:r>
            <a:r>
              <a:rPr lang="en-US" dirty="0"/>
              <a:t> din </a:t>
            </a:r>
            <a:r>
              <a:rPr lang="en-US" dirty="0" err="1"/>
              <a:t>categoria</a:t>
            </a:r>
            <a:br>
              <a:rPr lang="en-US" dirty="0"/>
            </a:br>
            <a:r>
              <a:rPr lang="en-US" dirty="0"/>
              <a:t> </a:t>
            </a:r>
            <a:r>
              <a:rPr lang="en-US" b="1" dirty="0"/>
              <a:t>“</a:t>
            </a:r>
            <a:r>
              <a:rPr lang="en-US" b="1" dirty="0" err="1"/>
              <a:t>struțo-cămilă</a:t>
            </a:r>
            <a:r>
              <a:rPr lang="en-US" b="1" dirty="0"/>
              <a:t>”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D8FD295C-0554-00CC-BBA3-438AD4F03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807" y="1464685"/>
            <a:ext cx="2822170" cy="29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oogle Shape;2479;p45">
            <a:extLst>
              <a:ext uri="{FF2B5EF4-FFF2-40B4-BE49-F238E27FC236}">
                <a16:creationId xmlns:a16="http://schemas.microsoft.com/office/drawing/2014/main" id="{C73CCA2D-51AF-ED04-B08C-170FB4953E7A}"/>
              </a:ext>
            </a:extLst>
          </p:cNvPr>
          <p:cNvGrpSpPr/>
          <p:nvPr/>
        </p:nvGrpSpPr>
        <p:grpSpPr>
          <a:xfrm rot="5400000">
            <a:off x="2201360" y="2929040"/>
            <a:ext cx="688135" cy="355855"/>
            <a:chOff x="7812047" y="4100311"/>
            <a:chExt cx="715589" cy="608196"/>
          </a:xfrm>
        </p:grpSpPr>
        <p:grpSp>
          <p:nvGrpSpPr>
            <p:cNvPr id="5" name="Google Shape;2480;p45">
              <a:extLst>
                <a:ext uri="{FF2B5EF4-FFF2-40B4-BE49-F238E27FC236}">
                  <a16:creationId xmlns:a16="http://schemas.microsoft.com/office/drawing/2014/main" id="{799E8312-7A2F-C116-6195-EDF51961790F}"/>
                </a:ext>
              </a:extLst>
            </p:cNvPr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7" name="Google Shape;2481;p45">
                <a:extLst>
                  <a:ext uri="{FF2B5EF4-FFF2-40B4-BE49-F238E27FC236}">
                    <a16:creationId xmlns:a16="http://schemas.microsoft.com/office/drawing/2014/main" id="{E814D38A-8141-1D13-0509-864229EBEA2E}"/>
                  </a:ext>
                </a:extLst>
              </p:cNvPr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482;p45">
                <a:extLst>
                  <a:ext uri="{FF2B5EF4-FFF2-40B4-BE49-F238E27FC236}">
                    <a16:creationId xmlns:a16="http://schemas.microsoft.com/office/drawing/2014/main" id="{C8B5C179-ECEB-7A77-8920-CA3EC8827F0F}"/>
                  </a:ext>
                </a:extLst>
              </p:cNvPr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2483;p45">
              <a:extLst>
                <a:ext uri="{FF2B5EF4-FFF2-40B4-BE49-F238E27FC236}">
                  <a16:creationId xmlns:a16="http://schemas.microsoft.com/office/drawing/2014/main" id="{3A279419-52DF-69DF-8CA6-99A99F4ED027}"/>
                </a:ext>
              </a:extLst>
            </p:cNvPr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18118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26F448B6-BAEE-FEF6-DC94-8432A0E67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>
            <a:extLst>
              <a:ext uri="{FF2B5EF4-FFF2-40B4-BE49-F238E27FC236}">
                <a16:creationId xmlns:a16="http://schemas.microsoft.com/office/drawing/2014/main" id="{24045CD7-9D28-5101-726C-E74236B529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o-RO" dirty="0"/>
              <a:t>Algoritmul #4 – </a:t>
            </a:r>
            <a:r>
              <a:rPr lang="en-US" dirty="0"/>
              <a:t>🌈 </a:t>
            </a:r>
            <a:r>
              <a:rPr lang="en-US" b="1" dirty="0"/>
              <a:t>Rainbow DQN </a:t>
            </a:r>
            <a:endParaRPr lang="ro-RO" dirty="0">
              <a:solidFill>
                <a:srgbClr val="434343"/>
              </a:solidFill>
            </a:endParaRPr>
          </a:p>
        </p:txBody>
      </p:sp>
      <p:sp>
        <p:nvSpPr>
          <p:cNvPr id="2478" name="Google Shape;2478;p45">
            <a:extLst>
              <a:ext uri="{FF2B5EF4-FFF2-40B4-BE49-F238E27FC236}">
                <a16:creationId xmlns:a16="http://schemas.microsoft.com/office/drawing/2014/main" id="{FF917DBB-F500-F06E-CFFE-9B5C18367372}"/>
              </a:ext>
            </a:extLst>
          </p:cNvPr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3741DC-602B-C562-46F7-614E0AED98EE}"/>
              </a:ext>
            </a:extLst>
          </p:cNvPr>
          <p:cNvSpPr txBox="1"/>
          <p:nvPr/>
        </p:nvSpPr>
        <p:spPr>
          <a:xfrm>
            <a:off x="539500" y="1464684"/>
            <a:ext cx="4172200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Double DQN </a:t>
            </a:r>
            <a:r>
              <a:rPr lang="en-US" dirty="0"/>
              <a:t>–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eliminarea</a:t>
            </a:r>
            <a:r>
              <a:rPr lang="en-US" dirty="0"/>
              <a:t> ”overestimation” bias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5E3916E2-EBEA-37F1-4DC5-EA1139FFF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72" y="2218414"/>
            <a:ext cx="2586588" cy="182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90DE591B-BF6B-83AC-2FA8-94341C2F3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1589267"/>
            <a:ext cx="3103112" cy="1145982"/>
          </a:xfrm>
          <a:prstGeom prst="rect">
            <a:avLst/>
          </a:prstGeom>
        </p:spPr>
      </p:pic>
      <p:grpSp>
        <p:nvGrpSpPr>
          <p:cNvPr id="10" name="Google Shape;2479;p45">
            <a:extLst>
              <a:ext uri="{FF2B5EF4-FFF2-40B4-BE49-F238E27FC236}">
                <a16:creationId xmlns:a16="http://schemas.microsoft.com/office/drawing/2014/main" id="{62474BB4-6E1A-BB72-5273-ED8E5EF8C37F}"/>
              </a:ext>
            </a:extLst>
          </p:cNvPr>
          <p:cNvGrpSpPr/>
          <p:nvPr/>
        </p:nvGrpSpPr>
        <p:grpSpPr>
          <a:xfrm rot="5400000">
            <a:off x="5919188" y="2809770"/>
            <a:ext cx="688135" cy="355855"/>
            <a:chOff x="7812047" y="4100311"/>
            <a:chExt cx="715589" cy="608196"/>
          </a:xfrm>
        </p:grpSpPr>
        <p:grpSp>
          <p:nvGrpSpPr>
            <p:cNvPr id="11" name="Google Shape;2480;p45">
              <a:extLst>
                <a:ext uri="{FF2B5EF4-FFF2-40B4-BE49-F238E27FC236}">
                  <a16:creationId xmlns:a16="http://schemas.microsoft.com/office/drawing/2014/main" id="{848FBD1D-0000-4D69-3AF6-35A8D7D986DE}"/>
                </a:ext>
              </a:extLst>
            </p:cNvPr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13" name="Google Shape;2481;p45">
                <a:extLst>
                  <a:ext uri="{FF2B5EF4-FFF2-40B4-BE49-F238E27FC236}">
                    <a16:creationId xmlns:a16="http://schemas.microsoft.com/office/drawing/2014/main" id="{2443753C-5B15-5AAC-BD97-FBB66F6BFFC6}"/>
                  </a:ext>
                </a:extLst>
              </p:cNvPr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482;p45">
                <a:extLst>
                  <a:ext uri="{FF2B5EF4-FFF2-40B4-BE49-F238E27FC236}">
                    <a16:creationId xmlns:a16="http://schemas.microsoft.com/office/drawing/2014/main" id="{E4A16428-F695-C608-5927-222F90A7E108}"/>
                  </a:ext>
                </a:extLst>
              </p:cNvPr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2483;p45">
              <a:extLst>
                <a:ext uri="{FF2B5EF4-FFF2-40B4-BE49-F238E27FC236}">
                  <a16:creationId xmlns:a16="http://schemas.microsoft.com/office/drawing/2014/main" id="{DF7107B3-E35B-137E-B610-36117E7E3BE3}"/>
                </a:ext>
              </a:extLst>
            </p:cNvPr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334147A-F843-A3B9-71F4-47211FEBA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1" y="3393605"/>
            <a:ext cx="3103112" cy="91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06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37"/>
          <p:cNvSpPr txBox="1">
            <a:spLocks noGrp="1"/>
          </p:cNvSpPr>
          <p:nvPr>
            <p:ph type="title" idx="2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err="1"/>
              <a:t>Recapitulare</a:t>
            </a:r>
            <a:endParaRPr sz="4400" dirty="0"/>
          </a:p>
        </p:txBody>
      </p:sp>
      <p:sp>
        <p:nvSpPr>
          <p:cNvPr id="2193" name="Google Shape;2193;p37"/>
          <p:cNvSpPr/>
          <p:nvPr/>
        </p:nvSpPr>
        <p:spPr>
          <a:xfrm>
            <a:off x="2295151" y="540928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01</a:t>
            </a:r>
          </a:p>
        </p:txBody>
      </p:sp>
      <p:sp>
        <p:nvSpPr>
          <p:cNvPr id="2194" name="Google Shape;2194;p37"/>
          <p:cNvSpPr/>
          <p:nvPr/>
        </p:nvSpPr>
        <p:spPr>
          <a:xfrm>
            <a:off x="2231651" y="540928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01</a:t>
            </a:r>
          </a:p>
        </p:txBody>
      </p:sp>
      <p:sp>
        <p:nvSpPr>
          <p:cNvPr id="2195" name="Google Shape;2195;p37"/>
          <p:cNvSpPr/>
          <p:nvPr/>
        </p:nvSpPr>
        <p:spPr>
          <a:xfrm>
            <a:off x="1594863" y="1565164"/>
            <a:ext cx="236700" cy="2307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7"/>
          <p:cNvSpPr/>
          <p:nvPr/>
        </p:nvSpPr>
        <p:spPr>
          <a:xfrm>
            <a:off x="6757396" y="3778965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37"/>
          <p:cNvGrpSpPr/>
          <p:nvPr/>
        </p:nvGrpSpPr>
        <p:grpSpPr>
          <a:xfrm>
            <a:off x="6939236" y="1683082"/>
            <a:ext cx="1370960" cy="1778111"/>
            <a:chOff x="7465916" y="720492"/>
            <a:chExt cx="1139144" cy="1477450"/>
          </a:xfrm>
        </p:grpSpPr>
        <p:sp>
          <p:nvSpPr>
            <p:cNvPr id="2198" name="Google Shape;2198;p37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7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7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7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37"/>
          <p:cNvGrpSpPr/>
          <p:nvPr/>
        </p:nvGrpSpPr>
        <p:grpSpPr>
          <a:xfrm rot="5400000">
            <a:off x="-149785" y="2103340"/>
            <a:ext cx="1764685" cy="924421"/>
            <a:chOff x="7055900" y="279450"/>
            <a:chExt cx="1820576" cy="953700"/>
          </a:xfrm>
        </p:grpSpPr>
        <p:sp>
          <p:nvSpPr>
            <p:cNvPr id="2205" name="Google Shape;2205;p37"/>
            <p:cNvSpPr/>
            <p:nvPr/>
          </p:nvSpPr>
          <p:spPr>
            <a:xfrm>
              <a:off x="705590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727261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748933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770605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" name="Google Shape;2210;p37"/>
          <p:cNvSpPr/>
          <p:nvPr/>
        </p:nvSpPr>
        <p:spPr>
          <a:xfrm>
            <a:off x="3843151" y="434151"/>
            <a:ext cx="236700" cy="2307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13F56124-11E6-A915-0DEA-369A04AD5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>
            <a:extLst>
              <a:ext uri="{FF2B5EF4-FFF2-40B4-BE49-F238E27FC236}">
                <a16:creationId xmlns:a16="http://schemas.microsoft.com/office/drawing/2014/main" id="{52D510F3-3224-FB9F-214E-772C67022D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o-RO" dirty="0"/>
              <a:t>Algoritmul #4 – </a:t>
            </a:r>
            <a:r>
              <a:rPr lang="en-US" dirty="0"/>
              <a:t>🌈 </a:t>
            </a:r>
            <a:r>
              <a:rPr lang="en-US" b="1" dirty="0"/>
              <a:t>Rainbow DQN </a:t>
            </a:r>
            <a:endParaRPr lang="ro-RO" dirty="0">
              <a:solidFill>
                <a:srgbClr val="434343"/>
              </a:solidFill>
            </a:endParaRPr>
          </a:p>
        </p:txBody>
      </p:sp>
      <p:sp>
        <p:nvSpPr>
          <p:cNvPr id="2478" name="Google Shape;2478;p45">
            <a:extLst>
              <a:ext uri="{FF2B5EF4-FFF2-40B4-BE49-F238E27FC236}">
                <a16:creationId xmlns:a16="http://schemas.microsoft.com/office/drawing/2014/main" id="{34F70BD7-43EC-3E6D-A391-0E3677274EE6}"/>
              </a:ext>
            </a:extLst>
          </p:cNvPr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25D0FB-501D-C0EA-7A37-D6053E34EA73}"/>
              </a:ext>
            </a:extLst>
          </p:cNvPr>
          <p:cNvSpPr txBox="1"/>
          <p:nvPr/>
        </p:nvSpPr>
        <p:spPr>
          <a:xfrm>
            <a:off x="539500" y="1464684"/>
            <a:ext cx="4172200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Dueling DQN </a:t>
            </a:r>
            <a:r>
              <a:rPr lang="en-US" dirty="0"/>
              <a:t>– </a:t>
            </a:r>
            <a:r>
              <a:rPr lang="en-US" dirty="0" err="1"/>
              <a:t>introducerea</a:t>
            </a:r>
            <a:r>
              <a:rPr lang="en-US" dirty="0"/>
              <a:t> </a:t>
            </a:r>
            <a:r>
              <a:rPr lang="en-US" dirty="0" err="1"/>
              <a:t>avantajului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A(s, a)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utilizarea</a:t>
            </a:r>
            <a:r>
              <a:rPr lang="en-US" dirty="0"/>
              <a:t> </a:t>
            </a:r>
            <a:r>
              <a:rPr lang="en-US" dirty="0" err="1"/>
              <a:t>împreună</a:t>
            </a:r>
            <a:r>
              <a:rPr lang="en-US" dirty="0"/>
              <a:t> cu V(s)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determinarea</a:t>
            </a:r>
            <a:r>
              <a:rPr lang="en-US" dirty="0"/>
              <a:t> Q(s, a)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228E2586-5067-C963-BBB5-E7259690F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74" y="2532492"/>
            <a:ext cx="3094995" cy="218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>
            <a:extLst>
              <a:ext uri="{FF2B5EF4-FFF2-40B4-BE49-F238E27FC236}">
                <a16:creationId xmlns:a16="http://schemas.microsoft.com/office/drawing/2014/main" id="{1B6C6910-F5A0-E085-D53B-71B372C07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793" y="1083340"/>
            <a:ext cx="2922607" cy="390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392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95EB5E69-8678-AFFB-DD49-78AD2FE34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>
            <a:extLst>
              <a:ext uri="{FF2B5EF4-FFF2-40B4-BE49-F238E27FC236}">
                <a16:creationId xmlns:a16="http://schemas.microsoft.com/office/drawing/2014/main" id="{9477FC9B-8E13-F7E3-1A6D-3E7917DA6A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o-RO" dirty="0"/>
              <a:t>Algoritmul #4 – </a:t>
            </a:r>
            <a:r>
              <a:rPr lang="en-US" dirty="0"/>
              <a:t>🌈 </a:t>
            </a:r>
            <a:r>
              <a:rPr lang="en-US" b="1" dirty="0"/>
              <a:t>Rainbow DQN </a:t>
            </a:r>
            <a:endParaRPr lang="ro-RO" dirty="0">
              <a:solidFill>
                <a:srgbClr val="434343"/>
              </a:solidFill>
            </a:endParaRPr>
          </a:p>
        </p:txBody>
      </p:sp>
      <p:sp>
        <p:nvSpPr>
          <p:cNvPr id="2478" name="Google Shape;2478;p45">
            <a:extLst>
              <a:ext uri="{FF2B5EF4-FFF2-40B4-BE49-F238E27FC236}">
                <a16:creationId xmlns:a16="http://schemas.microsoft.com/office/drawing/2014/main" id="{DBACB795-FE51-EAAC-B157-7E6ECBD48FE2}"/>
              </a:ext>
            </a:extLst>
          </p:cNvPr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7C2815-3229-83FF-C2F0-B9A7D4748071}"/>
              </a:ext>
            </a:extLst>
          </p:cNvPr>
          <p:cNvSpPr txBox="1"/>
          <p:nvPr/>
        </p:nvSpPr>
        <p:spPr>
          <a:xfrm>
            <a:off x="539500" y="1464684"/>
            <a:ext cx="4172200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Distributional DQN </a:t>
            </a:r>
            <a:r>
              <a:rPr lang="en-US" dirty="0"/>
              <a:t>– </a:t>
            </a:r>
            <a:r>
              <a:rPr lang="en-US" dirty="0" err="1"/>
              <a:t>modelăm</a:t>
            </a:r>
            <a:r>
              <a:rPr lang="en-US" dirty="0"/>
              <a:t> “return distribution” </a:t>
            </a:r>
            <a:r>
              <a:rPr lang="en-US" dirty="0" err="1"/>
              <a:t>pentru</a:t>
            </a:r>
            <a:r>
              <a:rPr lang="en-US" dirty="0"/>
              <a:t> o </a:t>
            </a:r>
            <a:r>
              <a:rPr lang="en-US" dirty="0" err="1"/>
              <a:t>reprezentare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precisă</a:t>
            </a:r>
            <a:r>
              <a:rPr lang="en-US" dirty="0"/>
              <a:t> a </a:t>
            </a:r>
            <a:r>
              <a:rPr lang="en-US" dirty="0" err="1"/>
              <a:t>funcției</a:t>
            </a:r>
            <a:r>
              <a:rPr lang="en-US" dirty="0"/>
              <a:t> </a:t>
            </a:r>
            <a:r>
              <a:rPr lang="en-US" dirty="0" err="1"/>
              <a:t>recompensă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B927163D-D8E6-AB97-A744-DE7DE315E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454" y="1083340"/>
            <a:ext cx="3636946" cy="356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>
            <a:extLst>
              <a:ext uri="{FF2B5EF4-FFF2-40B4-BE49-F238E27FC236}">
                <a16:creationId xmlns:a16="http://schemas.microsoft.com/office/drawing/2014/main" id="{06457136-DF71-6382-75A7-D0F245C4F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04" y="2512985"/>
            <a:ext cx="3668849" cy="186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640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DA7D240C-C289-226E-36E6-DB4071A9C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>
            <a:extLst>
              <a:ext uri="{FF2B5EF4-FFF2-40B4-BE49-F238E27FC236}">
                <a16:creationId xmlns:a16="http://schemas.microsoft.com/office/drawing/2014/main" id="{B476AC83-9A46-FD1F-0289-BD57009DE7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o-RO" dirty="0"/>
              <a:t>Algoritmul #4 – </a:t>
            </a:r>
            <a:r>
              <a:rPr lang="en-US" dirty="0"/>
              <a:t>🌈 </a:t>
            </a:r>
            <a:r>
              <a:rPr lang="en-US" b="1" dirty="0"/>
              <a:t>Rainbow DQN </a:t>
            </a:r>
            <a:endParaRPr lang="ro-RO" dirty="0">
              <a:solidFill>
                <a:srgbClr val="434343"/>
              </a:solidFill>
            </a:endParaRPr>
          </a:p>
        </p:txBody>
      </p:sp>
      <p:sp>
        <p:nvSpPr>
          <p:cNvPr id="2478" name="Google Shape;2478;p45">
            <a:extLst>
              <a:ext uri="{FF2B5EF4-FFF2-40B4-BE49-F238E27FC236}">
                <a16:creationId xmlns:a16="http://schemas.microsoft.com/office/drawing/2014/main" id="{B1378EA1-DDDC-E47D-9F2F-456CB152C47D}"/>
              </a:ext>
            </a:extLst>
          </p:cNvPr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256D8-CE57-06CB-BF78-97810418AE57}"/>
              </a:ext>
            </a:extLst>
          </p:cNvPr>
          <p:cNvSpPr txBox="1"/>
          <p:nvPr/>
        </p:nvSpPr>
        <p:spPr>
          <a:xfrm>
            <a:off x="539500" y="1464684"/>
            <a:ext cx="4172200" cy="360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Noisy DQN </a:t>
            </a:r>
            <a:r>
              <a:rPr lang="en-US" dirty="0"/>
              <a:t>– </a:t>
            </a:r>
            <a:r>
              <a:rPr lang="en-US" dirty="0" err="1"/>
              <a:t>NoisyNets</a:t>
            </a:r>
            <a:r>
              <a:rPr lang="en-US" dirty="0"/>
              <a:t>, </a:t>
            </a:r>
            <a:r>
              <a:rPr lang="en-US" dirty="0" err="1"/>
              <a:t>rețele</a:t>
            </a:r>
            <a:r>
              <a:rPr lang="en-US" dirty="0"/>
              <a:t> care au </a:t>
            </a:r>
            <a:r>
              <a:rPr lang="en-US" dirty="0" err="1"/>
              <a:t>parametrii</a:t>
            </a:r>
            <a:r>
              <a:rPr lang="en-US" dirty="0"/>
              <a:t> “</a:t>
            </a:r>
            <a:r>
              <a:rPr lang="en-US" dirty="0" err="1"/>
              <a:t>perturbați</a:t>
            </a:r>
            <a:r>
              <a:rPr lang="en-US" dirty="0"/>
              <a:t>” de </a:t>
            </a:r>
            <a:r>
              <a:rPr lang="en-US" dirty="0" err="1"/>
              <a:t>sunet</a:t>
            </a:r>
            <a:r>
              <a:rPr lang="en-US" dirty="0"/>
              <a:t> Gaussian. </a:t>
            </a:r>
            <a:r>
              <a:rPr lang="en-US" dirty="0" err="1"/>
              <a:t>Tehnică</a:t>
            </a:r>
            <a:r>
              <a:rPr lang="en-US" dirty="0"/>
              <a:t> similar cu epsilon-greedy, </a:t>
            </a:r>
            <a:r>
              <a:rPr lang="en-US" dirty="0" err="1"/>
              <a:t>dar</a:t>
            </a:r>
            <a:r>
              <a:rPr lang="en-US" dirty="0"/>
              <a:t> cu </a:t>
            </a:r>
            <a:r>
              <a:rPr lang="en-US" dirty="0" err="1"/>
              <a:t>aleatorism</a:t>
            </a:r>
            <a:r>
              <a:rPr lang="en-US" dirty="0"/>
              <a:t> </a:t>
            </a:r>
            <a:r>
              <a:rPr lang="en-US" dirty="0" err="1"/>
              <a:t>sporit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PER DQN </a:t>
            </a:r>
            <a:r>
              <a:rPr lang="en-US" dirty="0"/>
              <a:t>– </a:t>
            </a:r>
            <a:r>
              <a:rPr lang="en-US" dirty="0" err="1"/>
              <a:t>Prioritizarea</a:t>
            </a:r>
            <a:r>
              <a:rPr lang="en-US" dirty="0"/>
              <a:t> </a:t>
            </a:r>
            <a:r>
              <a:rPr lang="en-US" dirty="0" err="1"/>
              <a:t>spațiului</a:t>
            </a:r>
            <a:r>
              <a:rPr lang="en-US" dirty="0"/>
              <a:t> de </a:t>
            </a:r>
            <a:r>
              <a:rPr lang="en-US" dirty="0" err="1"/>
              <a:t>experiențe</a:t>
            </a:r>
            <a:r>
              <a:rPr lang="en-US" dirty="0"/>
              <a:t> (replay buffer)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Multi-step DQN </a:t>
            </a:r>
            <a:r>
              <a:rPr lang="en-US" dirty="0"/>
              <a:t>– Temporal Difference de grad n, nu 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gradul</a:t>
            </a:r>
            <a:r>
              <a:rPr lang="en-US" dirty="0"/>
              <a:t> 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4" name="Picture 3" descr="A graph of different games&#10;&#10;AI-generated content may be incorrect.">
            <a:extLst>
              <a:ext uri="{FF2B5EF4-FFF2-40B4-BE49-F238E27FC236}">
                <a16:creationId xmlns:a16="http://schemas.microsoft.com/office/drawing/2014/main" id="{72E5A41B-A24B-F69E-87DD-5C09BEF2A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394" y="1083340"/>
            <a:ext cx="3041926" cy="1260338"/>
          </a:xfrm>
          <a:prstGeom prst="rect">
            <a:avLst/>
          </a:prstGeom>
        </p:spPr>
      </p:pic>
      <p:pic>
        <p:nvPicPr>
          <p:cNvPr id="35842" name="Picture 2">
            <a:extLst>
              <a:ext uri="{FF2B5EF4-FFF2-40B4-BE49-F238E27FC236}">
                <a16:creationId xmlns:a16="http://schemas.microsoft.com/office/drawing/2014/main" id="{1D44F9BB-A081-08FE-4AFC-8B80461A0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645" y="2343678"/>
            <a:ext cx="2623423" cy="10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oup of math equations&#10;&#10;AI-generated content may be incorrect.">
            <a:extLst>
              <a:ext uri="{FF2B5EF4-FFF2-40B4-BE49-F238E27FC236}">
                <a16:creationId xmlns:a16="http://schemas.microsoft.com/office/drawing/2014/main" id="{F159E7D7-BA47-0726-5A93-479A61C27F6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7908"/>
          <a:stretch>
            <a:fillRect/>
          </a:stretch>
        </p:blipFill>
        <p:spPr>
          <a:xfrm>
            <a:off x="5087094" y="3403909"/>
            <a:ext cx="2536523" cy="126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81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C45562E0-67FE-D7E2-6706-C321235D0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>
            <a:extLst>
              <a:ext uri="{FF2B5EF4-FFF2-40B4-BE49-F238E27FC236}">
                <a16:creationId xmlns:a16="http://schemas.microsoft.com/office/drawing/2014/main" id="{54B4C1AD-2A06-865B-05B5-E78D22DA6B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o-RO" dirty="0"/>
              <a:t>Algoritmul #4 – </a:t>
            </a:r>
            <a:r>
              <a:rPr lang="en-US" dirty="0"/>
              <a:t>🌈 </a:t>
            </a:r>
            <a:r>
              <a:rPr lang="en-US" b="1" dirty="0"/>
              <a:t>Rainbow DQN </a:t>
            </a:r>
            <a:endParaRPr lang="ro-RO" dirty="0">
              <a:solidFill>
                <a:srgbClr val="434343"/>
              </a:solidFill>
            </a:endParaRPr>
          </a:p>
        </p:txBody>
      </p:sp>
      <p:sp>
        <p:nvSpPr>
          <p:cNvPr id="2478" name="Google Shape;2478;p45">
            <a:extLst>
              <a:ext uri="{FF2B5EF4-FFF2-40B4-BE49-F238E27FC236}">
                <a16:creationId xmlns:a16="http://schemas.microsoft.com/office/drawing/2014/main" id="{15EFD19B-F3F6-A689-219E-7570E996BC40}"/>
              </a:ext>
            </a:extLst>
          </p:cNvPr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A2EFC9F6-DF98-5F66-DC2A-D16EDF792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93" y="1083339"/>
            <a:ext cx="4044104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>
            <a:extLst>
              <a:ext uri="{FF2B5EF4-FFF2-40B4-BE49-F238E27FC236}">
                <a16:creationId xmlns:a16="http://schemas.microsoft.com/office/drawing/2014/main" id="{C3FBFA0A-89CE-931F-AE1B-5C630E17A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397" y="1083340"/>
            <a:ext cx="4082287" cy="374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622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61"/>
          <p:cNvSpPr/>
          <p:nvPr/>
        </p:nvSpPr>
        <p:spPr>
          <a:xfrm>
            <a:off x="2268625" y="341000"/>
            <a:ext cx="4609200" cy="260893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noProof="0" dirty="0"/>
          </a:p>
        </p:txBody>
      </p:sp>
      <p:sp>
        <p:nvSpPr>
          <p:cNvPr id="2988" name="Google Shape;2988;p61"/>
          <p:cNvSpPr txBox="1">
            <a:spLocks noGrp="1"/>
          </p:cNvSpPr>
          <p:nvPr>
            <p:ph type="title"/>
          </p:nvPr>
        </p:nvSpPr>
        <p:spPr>
          <a:xfrm>
            <a:off x="2637725" y="387576"/>
            <a:ext cx="3866700" cy="8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 err="1"/>
              <a:t>Thanks</a:t>
            </a:r>
            <a:r>
              <a:rPr lang="ro-RO" noProof="0" dirty="0"/>
              <a:t>!</a:t>
            </a:r>
          </a:p>
        </p:txBody>
      </p:sp>
      <p:sp>
        <p:nvSpPr>
          <p:cNvPr id="2989" name="Google Shape;2989;p61"/>
          <p:cNvSpPr txBox="1">
            <a:spLocks noGrp="1"/>
          </p:cNvSpPr>
          <p:nvPr>
            <p:ph type="subTitle" idx="1"/>
          </p:nvPr>
        </p:nvSpPr>
        <p:spPr>
          <a:xfrm>
            <a:off x="2981375" y="1154172"/>
            <a:ext cx="3179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o-RO" noProof="0" dirty="0"/>
              <a:t>Este timpul pentru întrebări!!!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ro-RO" noProof="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o-RO" noProof="0" dirty="0"/>
              <a:t>Acum…sau pe email: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ro-RO" noProof="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o-RO" noProof="0" dirty="0"/>
              <a:t>stefan.iordache10@s.unibuc.ro </a:t>
            </a:r>
          </a:p>
        </p:txBody>
      </p:sp>
      <p:grpSp>
        <p:nvGrpSpPr>
          <p:cNvPr id="3011" name="Google Shape;3011;p61"/>
          <p:cNvGrpSpPr/>
          <p:nvPr/>
        </p:nvGrpSpPr>
        <p:grpSpPr>
          <a:xfrm flipH="1">
            <a:off x="6877836" y="1091403"/>
            <a:ext cx="1142790" cy="1480405"/>
            <a:chOff x="7465916" y="720492"/>
            <a:chExt cx="1139144" cy="1477450"/>
          </a:xfrm>
        </p:grpSpPr>
        <p:sp>
          <p:nvSpPr>
            <p:cNvPr id="3012" name="Google Shape;3012;p61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3013" name="Google Shape;3013;p61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3014" name="Google Shape;3014;p61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3015" name="Google Shape;3015;p61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3016" name="Google Shape;3016;p61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3017" name="Google Shape;3017;p61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grpSp>
        <p:nvGrpSpPr>
          <p:cNvPr id="3018" name="Google Shape;3018;p61"/>
          <p:cNvGrpSpPr/>
          <p:nvPr/>
        </p:nvGrpSpPr>
        <p:grpSpPr>
          <a:xfrm rot="10800000" flipH="1">
            <a:off x="391698" y="579321"/>
            <a:ext cx="1764041" cy="758764"/>
            <a:chOff x="6659230" y="279450"/>
            <a:chExt cx="2217246" cy="953700"/>
          </a:xfrm>
        </p:grpSpPr>
        <p:sp>
          <p:nvSpPr>
            <p:cNvPr id="3019" name="Google Shape;3019;p61"/>
            <p:cNvSpPr/>
            <p:nvPr/>
          </p:nvSpPr>
          <p:spPr>
            <a:xfrm>
              <a:off x="6659230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3020" name="Google Shape;3020;p61"/>
            <p:cNvSpPr/>
            <p:nvPr/>
          </p:nvSpPr>
          <p:spPr>
            <a:xfrm>
              <a:off x="6892279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3021" name="Google Shape;3021;p61"/>
            <p:cNvSpPr/>
            <p:nvPr/>
          </p:nvSpPr>
          <p:spPr>
            <a:xfrm>
              <a:off x="7235778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3022" name="Google Shape;3022;p61"/>
            <p:cNvSpPr/>
            <p:nvPr/>
          </p:nvSpPr>
          <p:spPr>
            <a:xfrm>
              <a:off x="7579277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3023" name="Google Shape;3023;p61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3024" name="Google Shape;3024;p61"/>
          <p:cNvSpPr/>
          <p:nvPr/>
        </p:nvSpPr>
        <p:spPr>
          <a:xfrm flipH="1">
            <a:off x="7818180" y="883420"/>
            <a:ext cx="429900" cy="4182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noProof="0" dirty="0"/>
          </a:p>
        </p:txBody>
      </p:sp>
      <p:grpSp>
        <p:nvGrpSpPr>
          <p:cNvPr id="3025" name="Google Shape;3025;p61"/>
          <p:cNvGrpSpPr/>
          <p:nvPr/>
        </p:nvGrpSpPr>
        <p:grpSpPr>
          <a:xfrm>
            <a:off x="1839602" y="1617067"/>
            <a:ext cx="637648" cy="658500"/>
            <a:chOff x="1839602" y="1617067"/>
            <a:chExt cx="637648" cy="658500"/>
          </a:xfrm>
        </p:grpSpPr>
        <p:sp>
          <p:nvSpPr>
            <p:cNvPr id="3026" name="Google Shape;3026;p61"/>
            <p:cNvSpPr/>
            <p:nvPr/>
          </p:nvSpPr>
          <p:spPr>
            <a:xfrm flipH="1">
              <a:off x="2047351" y="1617067"/>
              <a:ext cx="429900" cy="418200"/>
            </a:xfrm>
            <a:prstGeom prst="star4">
              <a:avLst>
                <a:gd name="adj" fmla="val 125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3027" name="Google Shape;3027;p61"/>
            <p:cNvSpPr/>
            <p:nvPr/>
          </p:nvSpPr>
          <p:spPr>
            <a:xfrm flipH="1">
              <a:off x="1839602" y="2035267"/>
              <a:ext cx="246900" cy="2403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3028" name="Google Shape;3028;p61"/>
          <p:cNvSpPr/>
          <p:nvPr/>
        </p:nvSpPr>
        <p:spPr>
          <a:xfrm flipH="1">
            <a:off x="975250" y="4294400"/>
            <a:ext cx="281100" cy="273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noProof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61E8C-6785-9AAB-78E3-519CDDF6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99;p55">
            <a:extLst>
              <a:ext uri="{FF2B5EF4-FFF2-40B4-BE49-F238E27FC236}">
                <a16:creationId xmlns:a16="http://schemas.microsoft.com/office/drawing/2014/main" id="{CB0022EA-E7D7-E843-5860-34D4D1E55C1B}"/>
              </a:ext>
            </a:extLst>
          </p:cNvPr>
          <p:cNvSpPr txBox="1">
            <a:spLocks/>
          </p:cNvSpPr>
          <p:nvPr/>
        </p:nvSpPr>
        <p:spPr>
          <a:xfrm>
            <a:off x="539550" y="146285"/>
            <a:ext cx="8064900" cy="740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5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GB" sz="3200" dirty="0"/>
              <a:t>Cum </a:t>
            </a:r>
            <a:r>
              <a:rPr lang="en-GB" sz="3200" dirty="0" err="1"/>
              <a:t>funcționează</a:t>
            </a:r>
            <a:r>
              <a:rPr lang="en-GB" sz="3200" dirty="0"/>
              <a:t> DQN/DQL?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039167-575C-B266-BC8C-D0E9FB330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51" y="886985"/>
            <a:ext cx="7595421" cy="41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063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99;p55">
            <a:extLst>
              <a:ext uri="{FF2B5EF4-FFF2-40B4-BE49-F238E27FC236}">
                <a16:creationId xmlns:a16="http://schemas.microsoft.com/office/drawing/2014/main" id="{D8FF1FC3-63DA-C7DB-905F-9893BAFB7517}"/>
              </a:ext>
            </a:extLst>
          </p:cNvPr>
          <p:cNvSpPr txBox="1">
            <a:spLocks/>
          </p:cNvSpPr>
          <p:nvPr/>
        </p:nvSpPr>
        <p:spPr>
          <a:xfrm>
            <a:off x="539550" y="146285"/>
            <a:ext cx="8064900" cy="740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5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GB" sz="3200" dirty="0" err="1"/>
              <a:t>Arhitectura</a:t>
            </a:r>
            <a:r>
              <a:rPr lang="en-GB" sz="3200" dirty="0"/>
              <a:t> DQN/DQL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577B45-A434-46BB-3BF9-0D02026D6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915" y="1053695"/>
            <a:ext cx="6566170" cy="346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771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260341E3-52D2-E2E9-FCEE-E780F63D8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>
            <a:extLst>
              <a:ext uri="{FF2B5EF4-FFF2-40B4-BE49-F238E27FC236}">
                <a16:creationId xmlns:a16="http://schemas.microsoft.com/office/drawing/2014/main" id="{0CF8B6EA-CC97-98C0-2FEB-B2471EF721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Componentele cheie – Q și V</a:t>
            </a:r>
          </a:p>
        </p:txBody>
      </p:sp>
      <p:sp>
        <p:nvSpPr>
          <p:cNvPr id="2478" name="Google Shape;2478;p45">
            <a:extLst>
              <a:ext uri="{FF2B5EF4-FFF2-40B4-BE49-F238E27FC236}">
                <a16:creationId xmlns:a16="http://schemas.microsoft.com/office/drawing/2014/main" id="{A8EE7655-9847-DB10-B8DB-076D14CE4710}"/>
              </a:ext>
            </a:extLst>
          </p:cNvPr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88620A1-46CF-989D-F8AA-B85988FBA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00" y="1601120"/>
            <a:ext cx="8064900" cy="132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460665D-257E-0612-3B5E-7708AEDE3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718" y="3697204"/>
            <a:ext cx="6272463" cy="32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914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37"/>
          <p:cNvSpPr txBox="1">
            <a:spLocks noGrp="1"/>
          </p:cNvSpPr>
          <p:nvPr>
            <p:ph type="title" idx="2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DQN – </a:t>
            </a:r>
            <a:r>
              <a:rPr lang="en" sz="4400" dirty="0" err="1"/>
              <a:t>Algoritmi</a:t>
            </a:r>
            <a:r>
              <a:rPr lang="en" sz="4400" dirty="0"/>
              <a:t> </a:t>
            </a:r>
            <a:r>
              <a:rPr lang="en" sz="4400" dirty="0" err="1"/>
              <a:t>Avansați</a:t>
            </a:r>
            <a:endParaRPr sz="4400" dirty="0"/>
          </a:p>
        </p:txBody>
      </p:sp>
      <p:sp>
        <p:nvSpPr>
          <p:cNvPr id="2193" name="Google Shape;2193;p37"/>
          <p:cNvSpPr/>
          <p:nvPr/>
        </p:nvSpPr>
        <p:spPr>
          <a:xfrm>
            <a:off x="2295151" y="540928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</a:t>
            </a:r>
            <a:r>
              <a:rPr lang="en-RO"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2</a:t>
            </a:r>
            <a:endParaRPr b="0" i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5" name="Google Shape;2195;p37"/>
          <p:cNvSpPr/>
          <p:nvPr/>
        </p:nvSpPr>
        <p:spPr>
          <a:xfrm>
            <a:off x="1594863" y="1565164"/>
            <a:ext cx="236700" cy="2307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7"/>
          <p:cNvSpPr/>
          <p:nvPr/>
        </p:nvSpPr>
        <p:spPr>
          <a:xfrm>
            <a:off x="6757396" y="3778965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37"/>
          <p:cNvGrpSpPr/>
          <p:nvPr/>
        </p:nvGrpSpPr>
        <p:grpSpPr>
          <a:xfrm>
            <a:off x="6939236" y="1683082"/>
            <a:ext cx="1370960" cy="1778111"/>
            <a:chOff x="7465916" y="720492"/>
            <a:chExt cx="1139144" cy="1477450"/>
          </a:xfrm>
        </p:grpSpPr>
        <p:sp>
          <p:nvSpPr>
            <p:cNvPr id="2198" name="Google Shape;2198;p37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7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7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7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37"/>
          <p:cNvGrpSpPr/>
          <p:nvPr/>
        </p:nvGrpSpPr>
        <p:grpSpPr>
          <a:xfrm rot="5400000">
            <a:off x="-149785" y="2103340"/>
            <a:ext cx="1764685" cy="924421"/>
            <a:chOff x="7055900" y="279450"/>
            <a:chExt cx="1820576" cy="953700"/>
          </a:xfrm>
        </p:grpSpPr>
        <p:sp>
          <p:nvSpPr>
            <p:cNvPr id="2205" name="Google Shape;2205;p37"/>
            <p:cNvSpPr/>
            <p:nvPr/>
          </p:nvSpPr>
          <p:spPr>
            <a:xfrm>
              <a:off x="705590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727261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748933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770605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" name="Google Shape;2210;p37"/>
          <p:cNvSpPr/>
          <p:nvPr/>
        </p:nvSpPr>
        <p:spPr>
          <a:xfrm>
            <a:off x="3843151" y="434151"/>
            <a:ext cx="236700" cy="2307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310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1C01-FCE4-C258-A2B9-E77EF385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436" y="1382810"/>
            <a:ext cx="6927126" cy="1103716"/>
          </a:xfrm>
        </p:spPr>
        <p:txBody>
          <a:bodyPr/>
          <a:lstStyle/>
          <a:p>
            <a:r>
              <a:rPr lang="en-US" sz="3400" dirty="0"/>
              <a:t>De </a:t>
            </a:r>
            <a:r>
              <a:rPr lang="en-US" sz="3400" dirty="0" err="1"/>
              <a:t>ce</a:t>
            </a:r>
            <a:r>
              <a:rPr lang="en-US" sz="3400" dirty="0"/>
              <a:t> </a:t>
            </a:r>
            <a:r>
              <a:rPr lang="en-US" sz="3400" dirty="0" err="1"/>
              <a:t>discutăm</a:t>
            </a:r>
            <a:r>
              <a:rPr lang="en-US" sz="3400" dirty="0"/>
              <a:t> </a:t>
            </a:r>
            <a:r>
              <a:rPr lang="en-US" sz="3400" dirty="0" err="1"/>
              <a:t>despre</a:t>
            </a:r>
            <a:r>
              <a:rPr lang="en-US" sz="3400" dirty="0"/>
              <a:t> ”</a:t>
            </a:r>
            <a:r>
              <a:rPr lang="en-US" sz="3400" dirty="0" err="1"/>
              <a:t>algoritmi</a:t>
            </a:r>
            <a:r>
              <a:rPr lang="en-US" sz="3400" dirty="0"/>
              <a:t> </a:t>
            </a:r>
            <a:r>
              <a:rPr lang="en-US" sz="3400" dirty="0" err="1"/>
              <a:t>avansați</a:t>
            </a:r>
            <a:r>
              <a:rPr lang="en-US" sz="3400" dirty="0"/>
              <a:t>” din </a:t>
            </a:r>
            <a:r>
              <a:rPr lang="en-US" sz="3400" dirty="0" err="1"/>
              <a:t>categoria</a:t>
            </a:r>
            <a:r>
              <a:rPr lang="en-US" sz="3400" dirty="0"/>
              <a:t> DQN?</a:t>
            </a:r>
            <a:endParaRPr lang="en-RO" sz="3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86D4E-218F-4F04-6DF0-D85E2C249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8239" y="2571750"/>
            <a:ext cx="6827519" cy="889153"/>
          </a:xfrm>
        </p:spPr>
        <p:txBody>
          <a:bodyPr/>
          <a:lstStyle/>
          <a:p>
            <a:pPr marL="139700" indent="0"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Nu </a:t>
            </a:r>
            <a:r>
              <a:rPr lang="en-US" sz="2400" b="1" dirty="0" err="1">
                <a:solidFill>
                  <a:srgbClr val="FF0000"/>
                </a:solidFill>
              </a:rPr>
              <a:t>toate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problemele</a:t>
            </a:r>
            <a:r>
              <a:rPr lang="en-US" sz="2400" b="1" dirty="0">
                <a:solidFill>
                  <a:srgbClr val="FF0000"/>
                </a:solidFill>
              </a:rPr>
              <a:t> au </a:t>
            </a:r>
            <a:r>
              <a:rPr lang="en-US" sz="2400" b="1" dirty="0" err="1">
                <a:solidFill>
                  <a:srgbClr val="FF0000"/>
                </a:solidFill>
              </a:rPr>
              <a:t>aceeași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natură</a:t>
            </a:r>
            <a:r>
              <a:rPr lang="en-US" sz="2400" b="1" dirty="0">
                <a:solidFill>
                  <a:srgbClr val="FF0000"/>
                </a:solidFill>
              </a:rPr>
              <a:t> / </a:t>
            </a:r>
            <a:r>
              <a:rPr lang="en-US" sz="2400" b="1" dirty="0" err="1">
                <a:solidFill>
                  <a:srgbClr val="FF0000"/>
                </a:solidFill>
              </a:rPr>
              <a:t>soluție</a:t>
            </a:r>
            <a:r>
              <a:rPr lang="en-US" sz="2400" b="1" dirty="0">
                <a:solidFill>
                  <a:srgbClr val="FF0000"/>
                </a:solidFill>
              </a:rPr>
              <a:t>!</a:t>
            </a:r>
            <a:endParaRPr lang="en-RO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620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F1E99ED-373F-C872-4E28-9A9216C3B64B}"/>
              </a:ext>
            </a:extLst>
          </p:cNvPr>
          <p:cNvSpPr txBox="1"/>
          <p:nvPr/>
        </p:nvSpPr>
        <p:spPr>
          <a:xfrm>
            <a:off x="539500" y="1464684"/>
            <a:ext cx="4706268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hlinkClick r:id="rId3"/>
              </a:rPr>
              <a:t>Dueling DQN Paper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Premiza</a:t>
            </a:r>
            <a:r>
              <a:rPr lang="en-US" b="1" dirty="0"/>
              <a:t>: </a:t>
            </a:r>
            <a:r>
              <a:rPr lang="en-US" dirty="0"/>
              <a:t>Nu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necesar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cunoaștem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 </a:t>
            </a:r>
            <a:r>
              <a:rPr lang="en-US" dirty="0" err="1"/>
              <a:t>fiecărei</a:t>
            </a:r>
            <a:r>
              <a:rPr lang="en-US" dirty="0"/>
              <a:t> </a:t>
            </a:r>
            <a:r>
              <a:rPr lang="en-US" dirty="0" err="1"/>
              <a:t>acțiuni</a:t>
            </a:r>
            <a:r>
              <a:rPr lang="en-US" dirty="0"/>
              <a:t> la </a:t>
            </a:r>
            <a:r>
              <a:rPr lang="en-US" dirty="0" err="1"/>
              <a:t>fiecare</a:t>
            </a:r>
            <a:r>
              <a:rPr lang="en-US" dirty="0"/>
              <a:t> moment de </a:t>
            </a:r>
            <a:r>
              <a:rPr lang="en-US" dirty="0" err="1"/>
              <a:t>timp</a:t>
            </a:r>
            <a:r>
              <a:rPr lang="en-US" dirty="0"/>
              <a:t> t – Q(s, a).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Soluția</a:t>
            </a:r>
            <a:r>
              <a:rPr lang="en-US" b="1" dirty="0"/>
              <a:t>: </a:t>
            </a:r>
            <a:r>
              <a:rPr lang="en-US" dirty="0" err="1"/>
              <a:t>Separarea</a:t>
            </a:r>
            <a:r>
              <a:rPr lang="en-US" dirty="0"/>
              <a:t> </a:t>
            </a:r>
            <a:r>
              <a:rPr lang="en-US" dirty="0" err="1"/>
              <a:t>explicită</a:t>
            </a:r>
            <a:r>
              <a:rPr lang="en-US" dirty="0"/>
              <a:t> a </a:t>
            </a:r>
            <a:r>
              <a:rPr lang="en-US" dirty="0" err="1"/>
              <a:t>celor</a:t>
            </a:r>
            <a:r>
              <a:rPr lang="en-US" dirty="0"/>
              <a:t> </a:t>
            </a:r>
            <a:r>
              <a:rPr lang="en-US" dirty="0" err="1"/>
              <a:t>doi</a:t>
            </a:r>
            <a:r>
              <a:rPr lang="en-US" dirty="0"/>
              <a:t> </a:t>
            </a:r>
            <a:r>
              <a:rPr lang="en-US" dirty="0" err="1"/>
              <a:t>estimatori</a:t>
            </a:r>
            <a:r>
              <a:rPr lang="en-US" dirty="0"/>
              <a:t> V(s) </a:t>
            </a:r>
            <a:r>
              <a:rPr lang="en-US" dirty="0" err="1"/>
              <a:t>și</a:t>
            </a:r>
            <a:r>
              <a:rPr lang="en-US" dirty="0"/>
              <a:t> Q(s, a).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Nu </a:t>
            </a:r>
            <a:r>
              <a:rPr lang="en-US" b="1" dirty="0" err="1"/>
              <a:t>învățăm</a:t>
            </a:r>
            <a:r>
              <a:rPr lang="en-US" b="1" dirty="0"/>
              <a:t> </a:t>
            </a:r>
            <a:r>
              <a:rPr lang="en-US" b="1" dirty="0" err="1"/>
              <a:t>efectul</a:t>
            </a:r>
            <a:r>
              <a:rPr lang="en-US" b="1" dirty="0"/>
              <a:t> </a:t>
            </a:r>
            <a:r>
              <a:rPr lang="en-US" b="1" dirty="0" err="1"/>
              <a:t>acțiunilor</a:t>
            </a:r>
            <a:r>
              <a:rPr lang="en-US" b="1" dirty="0"/>
              <a:t> </a:t>
            </a:r>
            <a:r>
              <a:rPr lang="en-US" b="1" dirty="0" err="1"/>
              <a:t>pentru</a:t>
            </a:r>
            <a:r>
              <a:rPr lang="en-US" b="1" dirty="0"/>
              <a:t> </a:t>
            </a:r>
            <a:r>
              <a:rPr lang="en-US" b="1" dirty="0" err="1"/>
              <a:t>fiecare</a:t>
            </a:r>
            <a:r>
              <a:rPr lang="en-US" b="1" dirty="0"/>
              <a:t> stare.</a:t>
            </a:r>
            <a:endParaRPr lang="en-RO" b="1"/>
          </a:p>
        </p:txBody>
      </p:sp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Algoritmul #1 – </a:t>
            </a:r>
            <a:r>
              <a:rPr lang="ro-RO" dirty="0" err="1"/>
              <a:t>Dueling</a:t>
            </a:r>
            <a:r>
              <a:rPr lang="ro-RO" dirty="0"/>
              <a:t> DQN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5400000">
            <a:off x="2548566" y="3155842"/>
            <a:ext cx="688135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1C4F2AFB-AD5A-B490-BEEE-5E5F7A70D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076" y="1734056"/>
            <a:ext cx="3155324" cy="232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676188"/>
      </p:ext>
    </p:extLst>
  </p:cSld>
  <p:clrMapOvr>
    <a:masterClrMapping/>
  </p:clrMapOvr>
</p:sld>
</file>

<file path=ppt/theme/theme1.xml><?xml version="1.0" encoding="utf-8"?>
<a:theme xmlns:a="http://schemas.openxmlformats.org/drawingml/2006/main" name="Graph Paper Style Thesis by Slidesgo">
  <a:themeElements>
    <a:clrScheme name="Simple Light">
      <a:dk1>
        <a:srgbClr val="434343"/>
      </a:dk1>
      <a:lt1>
        <a:srgbClr val="F3F3F3"/>
      </a:lt1>
      <a:dk2>
        <a:srgbClr val="B7B7B7"/>
      </a:dk2>
      <a:lt2>
        <a:srgbClr val="859477"/>
      </a:lt2>
      <a:accent1>
        <a:srgbClr val="D9997D"/>
      </a:accent1>
      <a:accent2>
        <a:srgbClr val="F2C2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06dbadc-5ebd-4821-b299-ce6b9eaad42b">
      <Terms xmlns="http://schemas.microsoft.com/office/infopath/2007/PartnerControls"/>
    </lcf76f155ced4ddcb4097134ff3c332f>
    <TaxCatchAll xmlns="a519f88a-14ae-4969-bd47-81d0c9591b2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3E6573EBEF95419FE5CDD911A166BF" ma:contentTypeVersion="15" ma:contentTypeDescription="Create a new document." ma:contentTypeScope="" ma:versionID="72acd9e193b83cf669a9eb5ab1404a3e">
  <xsd:schema xmlns:xsd="http://www.w3.org/2001/XMLSchema" xmlns:xs="http://www.w3.org/2001/XMLSchema" xmlns:p="http://schemas.microsoft.com/office/2006/metadata/properties" xmlns:ns2="d06dbadc-5ebd-4821-b299-ce6b9eaad42b" xmlns:ns3="a519f88a-14ae-4969-bd47-81d0c9591b2c" targetNamespace="http://schemas.microsoft.com/office/2006/metadata/properties" ma:root="true" ma:fieldsID="617a9df5c2c753fb1cf2703f605abac9" ns2:_="" ns3:_="">
    <xsd:import namespace="d06dbadc-5ebd-4821-b299-ce6b9eaad42b"/>
    <xsd:import namespace="a519f88a-14ae-4969-bd47-81d0c9591b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6dbadc-5ebd-4821-b299-ce6b9eaad4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5cd9f51-4d1e-4d57-bf3d-f118fc5c8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19f88a-14ae-4969-bd47-81d0c9591b2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4917cf12-c4b0-4164-92f7-80e199fa05bf}" ma:internalName="TaxCatchAll" ma:showField="CatchAllData" ma:web="a519f88a-14ae-4969-bd47-81d0c9591b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3E75CE-3BD1-43CB-9ABA-27E9F8EDA5E1}">
  <ds:schemaRefs>
    <ds:schemaRef ds:uri="a519f88a-14ae-4969-bd47-81d0c9591b2c"/>
    <ds:schemaRef ds:uri="d06dbadc-5ebd-4821-b299-ce6b9eaad42b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5DDB2D4-D430-41A8-B7BE-4AD728CA07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DB1CAA-A8C9-47CC-8AD0-715AC8950588}"/>
</file>

<file path=docProps/app.xml><?xml version="1.0" encoding="utf-8"?>
<Properties xmlns="http://schemas.openxmlformats.org/officeDocument/2006/extended-properties" xmlns:vt="http://schemas.openxmlformats.org/officeDocument/2006/docPropsVTypes">
  <TotalTime>1428</TotalTime>
  <Words>755</Words>
  <Application>Microsoft Macintosh PowerPoint</Application>
  <PresentationFormat>On-screen Show (16:9)</PresentationFormat>
  <Paragraphs>104</Paragraphs>
  <Slides>34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Merriweather;900</vt:lpstr>
      <vt:lpstr>Spectral Light</vt:lpstr>
      <vt:lpstr>Arial</vt:lpstr>
      <vt:lpstr>Merriweather Black</vt:lpstr>
      <vt:lpstr>Merriweather</vt:lpstr>
      <vt:lpstr>Spectral</vt:lpstr>
      <vt:lpstr>Cambria Math</vt:lpstr>
      <vt:lpstr>Graph Paper Style Thesis by Slidesgo</vt:lpstr>
      <vt:lpstr>Introducere în Reinforcement Learning</vt:lpstr>
      <vt:lpstr>Cuprins</vt:lpstr>
      <vt:lpstr>Recapitulare</vt:lpstr>
      <vt:lpstr>PowerPoint Presentation</vt:lpstr>
      <vt:lpstr>PowerPoint Presentation</vt:lpstr>
      <vt:lpstr>Componentele cheie – Q și V</vt:lpstr>
      <vt:lpstr>DQN – Algoritmi Avansați</vt:lpstr>
      <vt:lpstr>De ce discutăm despre ”algoritmi avansați” din categoria DQN?</vt:lpstr>
      <vt:lpstr>Algoritmul #1 – Dueling DQN</vt:lpstr>
      <vt:lpstr>Algoritmul #1 – Dueling DQN</vt:lpstr>
      <vt:lpstr>Algoritmul #1 – Dueling DQN</vt:lpstr>
      <vt:lpstr>PowerPoint Presentation</vt:lpstr>
      <vt:lpstr>Algoritmul #1 – Dueling DQN</vt:lpstr>
      <vt:lpstr>Algoritmul #1 – Dueling DQN</vt:lpstr>
      <vt:lpstr>Algoritmul #1 – Dueling DQN</vt:lpstr>
      <vt:lpstr>PowerPoint Presentation</vt:lpstr>
      <vt:lpstr>Algoritmul #2 – Prioritized Experience Replay (PER)</vt:lpstr>
      <vt:lpstr>Algoritmul #2 – Prioritized Experience Replay (PER)</vt:lpstr>
      <vt:lpstr>Algoritmul #2 – Prioritized Experience Replay (PER)</vt:lpstr>
      <vt:lpstr>Algoritmul #2 – Prioritized Experience Replay (PER)</vt:lpstr>
      <vt:lpstr>Algoritmul #2 – Prioritized Experience Replay (PER)</vt:lpstr>
      <vt:lpstr>Algoritmul #2 – Prioritized Experience Replay (PER)</vt:lpstr>
      <vt:lpstr>Algoritmul #3 – Distributional RL (C51)</vt:lpstr>
      <vt:lpstr>Algoritmul #3 – Distributional RL (C51)</vt:lpstr>
      <vt:lpstr>Algoritmul #3 – Distributional RL (C51)</vt:lpstr>
      <vt:lpstr>Algoritmul #3 – Distributional RL (C51)</vt:lpstr>
      <vt:lpstr>Algoritmul #3 – Distributional RL (C51)</vt:lpstr>
      <vt:lpstr>Algoritmul #4 – 🌈 Rainbow DQN </vt:lpstr>
      <vt:lpstr>Algoritmul #4 – 🌈 Rainbow DQN </vt:lpstr>
      <vt:lpstr>Algoritmul #4 – 🌈 Rainbow DQN </vt:lpstr>
      <vt:lpstr>Algoritmul #4 – 🌈 Rainbow DQN </vt:lpstr>
      <vt:lpstr>Algoritmul #4 – 🌈 Rainbow DQN </vt:lpstr>
      <vt:lpstr>Algoritmul #4 – 🌈 Rainbow DQN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Introducere în Reinforcement Learning</dc:title>
  <cp:lastModifiedBy>Stefan Iordache</cp:lastModifiedBy>
  <cp:revision>47</cp:revision>
  <dcterms:modified xsi:type="dcterms:W3CDTF">2025-11-19T12:20:26Z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0x010100F33E6573EBEF95419FE5CDD911A166BF</vt:lpwstr>
  </property>
  <property fmtid="{D5CDD505-2E9C-101B-9397-08002B2CF9AE}" pid="3" name="MediaServiceImageTags">
    <vt:lpwstr/>
  </property>
</Properties>
</file>